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7" r:id="rId4"/>
    <p:sldId id="294" r:id="rId5"/>
    <p:sldId id="259" r:id="rId6"/>
    <p:sldId id="307" r:id="rId7"/>
    <p:sldId id="308" r:id="rId8"/>
    <p:sldId id="299" r:id="rId9"/>
    <p:sldId id="295" r:id="rId10"/>
    <p:sldId id="258" r:id="rId11"/>
    <p:sldId id="296" r:id="rId12"/>
    <p:sldId id="293" r:id="rId13"/>
    <p:sldId id="300" r:id="rId14"/>
    <p:sldId id="301" r:id="rId15"/>
    <p:sldId id="302" r:id="rId16"/>
    <p:sldId id="304" r:id="rId17"/>
    <p:sldId id="303" r:id="rId18"/>
    <p:sldId id="305" r:id="rId19"/>
    <p:sldId id="298" r:id="rId20"/>
    <p:sldId id="306" r:id="rId21"/>
    <p:sldId id="267" r:id="rId22"/>
    <p:sldId id="269"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110" d="100"/>
          <a:sy n="110" d="100"/>
        </p:scale>
        <p:origin x="-160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30.10.2016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30.10.2016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30.10.2016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30.10.2016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30.10.2016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pPr/>
              <a:t>30.10.2016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pPr/>
              <a:t>30.10.2016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pPr/>
              <a:t>30.10.2016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30.10.2016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30.10.2016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30.10.2016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pPr/>
              <a:t>30.10.2016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Рисунок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468313" cy="6858000"/>
          </a:xfrm>
          <a:prstGeom prst="rect">
            <a:avLst/>
          </a:prstGeom>
          <a:noFill/>
          <a:ln w="9525">
            <a:solidFill>
              <a:srgbClr val="996633"/>
            </a:solidFill>
            <a:miter lim="800000"/>
            <a:headEnd/>
            <a:tailEnd/>
          </a:ln>
          <a:extLst>
            <a:ext uri="{909E8E84-426E-40DD-AFC4-6F175D3DCCD1}">
              <a14:hiddenFill xmlns="" xmlns:a14="http://schemas.microsoft.com/office/drawing/2010/main">
                <a:solidFill>
                  <a:srgbClr val="FFFFFF"/>
                </a:solidFill>
              </a14:hiddenFill>
            </a:ext>
          </a:extLst>
        </p:spPr>
      </p:pic>
      <p:pic>
        <p:nvPicPr>
          <p:cNvPr id="2051" name="Picture 4" descr="Рисунок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675688" y="0"/>
            <a:ext cx="468312" cy="6858000"/>
          </a:xfrm>
          <a:prstGeom prst="rect">
            <a:avLst/>
          </a:prstGeom>
          <a:noFill/>
          <a:ln w="9525">
            <a:solidFill>
              <a:srgbClr val="996633"/>
            </a:solidFill>
            <a:miter lim="800000"/>
            <a:headEnd/>
            <a:tailEnd/>
          </a:ln>
          <a:extLst>
            <a:ext uri="{909E8E84-426E-40DD-AFC4-6F175D3DCCD1}">
              <a14:hiddenFill xmlns="" xmlns:a14="http://schemas.microsoft.com/office/drawing/2010/main">
                <a:solidFill>
                  <a:srgbClr val="FFFFFF"/>
                </a:solidFill>
              </a14:hiddenFill>
            </a:ext>
          </a:extLst>
        </p:spPr>
      </p:pic>
      <p:sp>
        <p:nvSpPr>
          <p:cNvPr id="2052" name="Прямоугольник 1"/>
          <p:cNvSpPr>
            <a:spLocks noChangeArrowheads="1"/>
          </p:cNvSpPr>
          <p:nvPr/>
        </p:nvSpPr>
        <p:spPr bwMode="auto">
          <a:xfrm>
            <a:off x="1122363" y="2274888"/>
            <a:ext cx="7056437" cy="286232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endParaRPr lang="ru-RU" sz="3600" b="1" dirty="0" smtClean="0">
              <a:solidFill>
                <a:srgbClr val="FF0000"/>
              </a:solidFill>
              <a:latin typeface="Times New Roman" pitchFamily="18" charset="0"/>
              <a:cs typeface="Times New Roman" pitchFamily="18" charset="0"/>
            </a:endParaRPr>
          </a:p>
          <a:p>
            <a:pPr algn="ctr"/>
            <a:endParaRPr lang="ru-RU" sz="3600" b="1" dirty="0" smtClean="0">
              <a:solidFill>
                <a:srgbClr val="FF0000"/>
              </a:solidFill>
              <a:latin typeface="Times New Roman" pitchFamily="18" charset="0"/>
              <a:cs typeface="Times New Roman" pitchFamily="18" charset="0"/>
            </a:endParaRPr>
          </a:p>
          <a:p>
            <a:pPr algn="r"/>
            <a:r>
              <a:rPr lang="ru-RU" b="1" i="1" dirty="0" smtClean="0">
                <a:solidFill>
                  <a:schemeClr val="bg2">
                    <a:lumMod val="25000"/>
                  </a:schemeClr>
                </a:solidFill>
                <a:latin typeface="Times New Roman" pitchFamily="18" charset="0"/>
                <a:ea typeface="Calibri" pitchFamily="34" charset="0"/>
                <a:cs typeface="Times New Roman" pitchFamily="18" charset="0"/>
              </a:rPr>
              <a:t>Авторы проекта: </a:t>
            </a:r>
          </a:p>
          <a:p>
            <a:pPr algn="r"/>
            <a:r>
              <a:rPr lang="ru-RU" dirty="0" smtClean="0"/>
              <a:t>Поликарпова О.С., воспитатель, </a:t>
            </a:r>
          </a:p>
          <a:p>
            <a:pPr algn="r"/>
            <a:r>
              <a:rPr lang="ru-RU" dirty="0" smtClean="0"/>
              <a:t> Николаева Н.П., воспитатель,  </a:t>
            </a:r>
          </a:p>
          <a:p>
            <a:pPr algn="r"/>
            <a:r>
              <a:rPr lang="ru-RU" dirty="0" smtClean="0"/>
              <a:t> Дьяконова Я.И., воспитатель</a:t>
            </a:r>
            <a:r>
              <a:rPr lang="ru-RU" b="1" dirty="0" smtClean="0"/>
              <a:t>,</a:t>
            </a:r>
            <a:endParaRPr lang="ru-RU" dirty="0" smtClean="0"/>
          </a:p>
          <a:p>
            <a:pPr algn="r"/>
            <a:r>
              <a:rPr lang="ru-RU" dirty="0" smtClean="0"/>
              <a:t>Сафонова М.М., воспитатель</a:t>
            </a:r>
          </a:p>
          <a:p>
            <a:pPr algn="r"/>
            <a:r>
              <a:rPr lang="ru-RU" b="1" i="1" dirty="0" smtClean="0">
                <a:solidFill>
                  <a:schemeClr val="bg2">
                    <a:lumMod val="25000"/>
                  </a:schemeClr>
                </a:solidFill>
                <a:latin typeface="Times New Roman" pitchFamily="18" charset="0"/>
                <a:ea typeface="Calibri" pitchFamily="34" charset="0"/>
                <a:cs typeface="Times New Roman" pitchFamily="18" charset="0"/>
              </a:rPr>
              <a:t> </a:t>
            </a:r>
            <a:endParaRPr lang="ru-RU" b="1" i="1" dirty="0">
              <a:solidFill>
                <a:schemeClr val="bg2">
                  <a:lumMod val="25000"/>
                </a:schemeClr>
              </a:solidFill>
              <a:latin typeface="Times New Roman" pitchFamily="18" charset="0"/>
              <a:ea typeface="Calibri" pitchFamily="34" charset="0"/>
              <a:cs typeface="Times New Roman" pitchFamily="18" charset="0"/>
            </a:endParaRPr>
          </a:p>
        </p:txBody>
      </p:sp>
      <p:sp>
        <p:nvSpPr>
          <p:cNvPr id="10241" name="Rectangle 1"/>
          <p:cNvSpPr>
            <a:spLocks noChangeArrowheads="1"/>
          </p:cNvSpPr>
          <p:nvPr/>
        </p:nvSpPr>
        <p:spPr bwMode="auto">
          <a:xfrm>
            <a:off x="0" y="2769987"/>
            <a:ext cx="8572528"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524125" algn="l"/>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Проект детской площадки </a:t>
            </a:r>
            <a:r>
              <a:rPr kumimoji="0" lang="ru-RU" sz="2000"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Кустук - остров детства</a:t>
            </a:r>
            <a:r>
              <a:rPr kumimoji="0" lang="ru-RU" sz="2000"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6866" name="Rectangle 2"/>
          <p:cNvSpPr>
            <a:spLocks noChangeArrowheads="1"/>
          </p:cNvSpPr>
          <p:nvPr/>
        </p:nvSpPr>
        <p:spPr bwMode="auto">
          <a:xfrm>
            <a:off x="500034" y="214290"/>
            <a:ext cx="814393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Муниципальное бюджетное дошкольное образовательное учреждение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Центр развития ребенка </a:t>
            </a:r>
            <a:r>
              <a:rPr kumimoji="0" lang="ru-RU" sz="1200"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Детский  сад №26 </a:t>
            </a:r>
            <a:r>
              <a:rPr kumimoji="0" lang="ru-RU" sz="1200"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Кустук</a:t>
            </a:r>
            <a:r>
              <a:rPr kumimoji="0" lang="ru-RU" sz="1200"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городского округа </a:t>
            </a:r>
            <a:r>
              <a:rPr kumimoji="0" lang="ru-RU" sz="1200"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город Якутск</a:t>
            </a:r>
            <a:r>
              <a:rPr kumimoji="0" lang="ru-RU" sz="1200" b="1" i="0" u="none" strike="noStrike" cap="none" normalizeH="0" baseline="0" dirty="0" smtClean="0">
                <a:ln>
                  <a:noFill/>
                </a:ln>
                <a:solidFill>
                  <a:schemeClr val="tx1"/>
                </a:solidFill>
                <a:effectLst/>
                <a:latin typeface="Calibri"/>
                <a:ea typeface="Times New Roman" pitchFamily="18" charset="0"/>
                <a:cs typeface="Times New Roman" pitchFamily="18" charset="0"/>
              </a:rPr>
              <a:t>»</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176991742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descr="Рисунок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468313" cy="6858000"/>
          </a:xfrm>
          <a:prstGeom prst="rect">
            <a:avLst/>
          </a:prstGeom>
          <a:noFill/>
          <a:ln w="9525">
            <a:solidFill>
              <a:srgbClr val="996633"/>
            </a:solidFill>
            <a:miter lim="800000"/>
            <a:headEnd/>
            <a:tailEnd/>
          </a:ln>
          <a:extLst>
            <a:ext uri="{909E8E84-426E-40DD-AFC4-6F175D3DCCD1}">
              <a14:hiddenFill xmlns="" xmlns:a14="http://schemas.microsoft.com/office/drawing/2010/main">
                <a:solidFill>
                  <a:srgbClr val="FFFFFF"/>
                </a:solidFill>
              </a14:hiddenFill>
            </a:ext>
          </a:extLst>
        </p:spPr>
      </p:pic>
      <p:pic>
        <p:nvPicPr>
          <p:cNvPr id="4099" name="Picture 4" descr="Рисунок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675688" y="0"/>
            <a:ext cx="468312" cy="6858000"/>
          </a:xfrm>
          <a:prstGeom prst="rect">
            <a:avLst/>
          </a:prstGeom>
          <a:noFill/>
          <a:ln w="9525">
            <a:solidFill>
              <a:srgbClr val="996633"/>
            </a:solidFill>
            <a:miter lim="800000"/>
            <a:headEnd/>
            <a:tailEnd/>
          </a:ln>
          <a:extLst>
            <a:ext uri="{909E8E84-426E-40DD-AFC4-6F175D3DCCD1}">
              <a14:hiddenFill xmlns="" xmlns:a14="http://schemas.microsoft.com/office/drawing/2010/main">
                <a:solidFill>
                  <a:srgbClr val="FFFFFF"/>
                </a:solidFill>
              </a14:hiddenFill>
            </a:ext>
          </a:extLst>
        </p:spPr>
      </p:pic>
      <p:sp>
        <p:nvSpPr>
          <p:cNvPr id="9220" name="Прямоугольник 1"/>
          <p:cNvSpPr>
            <a:spLocks noChangeArrowheads="1"/>
          </p:cNvSpPr>
          <p:nvPr/>
        </p:nvSpPr>
        <p:spPr bwMode="auto">
          <a:xfrm>
            <a:off x="899592" y="766763"/>
            <a:ext cx="7560840" cy="830997"/>
          </a:xfrm>
          <a:prstGeom prst="rect">
            <a:avLst/>
          </a:prstGeom>
          <a:noFill/>
          <a:ln>
            <a:noFill/>
          </a:ln>
          <a:extLst/>
        </p:spPr>
        <p:txBody>
          <a:bodyPr wrap="square">
            <a:spAutoFit/>
          </a:bodyPr>
          <a:lstStyle/>
          <a:p>
            <a:pPr algn="ctr">
              <a:defRPr/>
            </a:pPr>
            <a:r>
              <a:rPr lang="ru-RU" sz="2400" b="1" dirty="0" smtClean="0">
                <a:solidFill>
                  <a:srgbClr val="FF0000"/>
                </a:solidFill>
                <a:latin typeface="Times New Roman" pitchFamily="18" charset="0"/>
                <a:cs typeface="Times New Roman" pitchFamily="18" charset="0"/>
              </a:rPr>
              <a:t> </a:t>
            </a:r>
          </a:p>
          <a:p>
            <a:pPr algn="ctr">
              <a:defRPr/>
            </a:pPr>
            <a:endParaRPr lang="ru-RU" sz="2400" b="1" dirty="0">
              <a:solidFill>
                <a:srgbClr val="000099"/>
              </a:solidFill>
              <a:latin typeface="Times New Roman" pitchFamily="18" charset="0"/>
              <a:cs typeface="Times New Roman" pitchFamily="18" charset="0"/>
            </a:endParaRPr>
          </a:p>
        </p:txBody>
      </p:sp>
      <p:sp>
        <p:nvSpPr>
          <p:cNvPr id="8193" name="Rectangle 1"/>
          <p:cNvSpPr>
            <a:spLocks noChangeArrowheads="1"/>
          </p:cNvSpPr>
          <p:nvPr/>
        </p:nvSpPr>
        <p:spPr bwMode="auto">
          <a:xfrm rot="10800000" flipV="1">
            <a:off x="428596" y="2574003"/>
            <a:ext cx="8286808"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pitchFamily="34" charset="0"/>
                <a:cs typeface="Arial" pitchFamily="34" charset="0"/>
              </a:rPr>
              <a:t> </a:t>
            </a:r>
          </a:p>
        </p:txBody>
      </p:sp>
      <p:sp>
        <p:nvSpPr>
          <p:cNvPr id="6" name="Прямоугольник 5"/>
          <p:cNvSpPr/>
          <p:nvPr/>
        </p:nvSpPr>
        <p:spPr>
          <a:xfrm>
            <a:off x="642910" y="500042"/>
            <a:ext cx="7929618" cy="3693319"/>
          </a:xfrm>
          <a:prstGeom prst="rect">
            <a:avLst/>
          </a:prstGeom>
        </p:spPr>
        <p:txBody>
          <a:bodyPr wrap="square">
            <a:spAutoFit/>
          </a:bodyPr>
          <a:lstStyle/>
          <a:p>
            <a:pPr lvl="0" algn="ctr" fontAlgn="base">
              <a:spcBef>
                <a:spcPct val="0"/>
              </a:spcBef>
              <a:spcAft>
                <a:spcPct val="0"/>
              </a:spcAft>
              <a:tabLst>
                <a:tab pos="495300" algn="l"/>
              </a:tabLst>
            </a:pPr>
            <a:r>
              <a:rPr lang="ru-RU" b="1" dirty="0" smtClean="0">
                <a:latin typeface="Arial" pitchFamily="34" charset="0"/>
                <a:ea typeface="Times New Roman" pitchFamily="18" charset="0"/>
                <a:cs typeface="Arial" pitchFamily="34" charset="0"/>
              </a:rPr>
              <a:t>Задачи:</a:t>
            </a:r>
            <a:endParaRPr lang="ru-RU" sz="1050" dirty="0" smtClean="0">
              <a:latin typeface="Arial" pitchFamily="34" charset="0"/>
              <a:cs typeface="Arial" pitchFamily="34" charset="0"/>
            </a:endParaRPr>
          </a:p>
          <a:p>
            <a:pPr lvl="0" eaLnBrk="0" fontAlgn="base" hangingPunct="0">
              <a:spcBef>
                <a:spcPct val="0"/>
              </a:spcBef>
              <a:spcAft>
                <a:spcPct val="0"/>
              </a:spcAft>
              <a:tabLst>
                <a:tab pos="495300" algn="l"/>
              </a:tabLst>
            </a:pPr>
            <a:r>
              <a:rPr lang="ru-RU" b="1" dirty="0" smtClean="0">
                <a:latin typeface="Arial" pitchFamily="34" charset="0"/>
                <a:ea typeface="Times New Roman" pitchFamily="18" charset="0"/>
                <a:cs typeface="Arial" pitchFamily="34" charset="0"/>
              </a:rPr>
              <a:t>       1.</a:t>
            </a:r>
            <a:r>
              <a:rPr lang="ru-RU" dirty="0" smtClean="0">
                <a:latin typeface="Arial" pitchFamily="34" charset="0"/>
                <a:ea typeface="Times New Roman" pitchFamily="18" charset="0"/>
                <a:cs typeface="Arial" pitchFamily="34" charset="0"/>
              </a:rPr>
              <a:t> Оборудовать участок детского сада в соответствии с современными, санитарно-эпидемиологическими требованиями и методическими рекомендациями по проведению летней оздоровительной работы с детьми. </a:t>
            </a:r>
            <a:endParaRPr lang="ru-RU" sz="1050" dirty="0" smtClean="0">
              <a:latin typeface="Arial" pitchFamily="34" charset="0"/>
              <a:cs typeface="Arial" pitchFamily="34" charset="0"/>
            </a:endParaRPr>
          </a:p>
          <a:p>
            <a:pPr lvl="0" eaLnBrk="0" fontAlgn="base" hangingPunct="0">
              <a:spcBef>
                <a:spcPct val="0"/>
              </a:spcBef>
              <a:spcAft>
                <a:spcPct val="0"/>
              </a:spcAft>
              <a:tabLst>
                <a:tab pos="495300" algn="l"/>
              </a:tabLst>
            </a:pPr>
            <a:r>
              <a:rPr lang="ru-RU" dirty="0" smtClean="0">
                <a:latin typeface="Arial" pitchFamily="34" charset="0"/>
                <a:ea typeface="Times New Roman" pitchFamily="18" charset="0"/>
                <a:cs typeface="Arial" pitchFamily="34" charset="0"/>
              </a:rPr>
              <a:t>       </a:t>
            </a:r>
            <a:r>
              <a:rPr lang="ru-RU" b="1" dirty="0" smtClean="0">
                <a:latin typeface="Arial" pitchFamily="34" charset="0"/>
                <a:ea typeface="Times New Roman" pitchFamily="18" charset="0"/>
                <a:cs typeface="Arial" pitchFamily="34" charset="0"/>
              </a:rPr>
              <a:t>2</a:t>
            </a:r>
            <a:r>
              <a:rPr lang="ru-RU" dirty="0" smtClean="0">
                <a:latin typeface="Arial" pitchFamily="34" charset="0"/>
                <a:ea typeface="Times New Roman" pitchFamily="18" charset="0"/>
                <a:cs typeface="Arial" pitchFamily="34" charset="0"/>
              </a:rPr>
              <a:t>. Использовать дополнительные возможности для приобретения оборудования, вовлечь в процесс работы педагогов, родителей, детей, выявить среди родителей деловых партнеров. </a:t>
            </a:r>
            <a:endParaRPr lang="ru-RU" sz="1050" dirty="0" smtClean="0">
              <a:latin typeface="Arial" pitchFamily="34" charset="0"/>
              <a:cs typeface="Arial" pitchFamily="34" charset="0"/>
            </a:endParaRPr>
          </a:p>
          <a:p>
            <a:pPr lvl="0" eaLnBrk="0" fontAlgn="base" hangingPunct="0">
              <a:spcBef>
                <a:spcPct val="0"/>
              </a:spcBef>
              <a:spcAft>
                <a:spcPct val="0"/>
              </a:spcAft>
              <a:tabLst>
                <a:tab pos="495300" algn="l"/>
              </a:tabLst>
            </a:pPr>
            <a:r>
              <a:rPr lang="ru-RU" b="1" dirty="0" smtClean="0">
                <a:latin typeface="Arial" pitchFamily="34" charset="0"/>
                <a:ea typeface="Times New Roman" pitchFamily="18" charset="0"/>
                <a:cs typeface="Arial" pitchFamily="34" charset="0"/>
              </a:rPr>
              <a:t>       3.</a:t>
            </a:r>
            <a:r>
              <a:rPr lang="ru-RU" dirty="0" smtClean="0">
                <a:latin typeface="Arial" pitchFamily="34" charset="0"/>
                <a:ea typeface="Times New Roman" pitchFamily="18" charset="0"/>
                <a:cs typeface="Arial" pitchFamily="34" charset="0"/>
              </a:rPr>
              <a:t> Улучшить художественное оформление участка детского сада. </a:t>
            </a:r>
            <a:endParaRPr lang="ru-RU" sz="1050" dirty="0" smtClean="0">
              <a:latin typeface="Arial" pitchFamily="34" charset="0"/>
              <a:cs typeface="Arial" pitchFamily="34" charset="0"/>
            </a:endParaRPr>
          </a:p>
          <a:p>
            <a:pPr lvl="0" eaLnBrk="0" fontAlgn="base" hangingPunct="0">
              <a:spcBef>
                <a:spcPct val="0"/>
              </a:spcBef>
              <a:spcAft>
                <a:spcPct val="0"/>
              </a:spcAft>
              <a:tabLst>
                <a:tab pos="495300" algn="l"/>
              </a:tabLst>
            </a:pPr>
            <a:r>
              <a:rPr lang="ru-RU" b="1" dirty="0" smtClean="0">
                <a:latin typeface="Arial" pitchFamily="34" charset="0"/>
                <a:ea typeface="Times New Roman" pitchFamily="18" charset="0"/>
                <a:cs typeface="Arial" pitchFamily="34" charset="0"/>
              </a:rPr>
              <a:t>       4.</a:t>
            </a:r>
            <a:r>
              <a:rPr lang="ru-RU" dirty="0" smtClean="0">
                <a:latin typeface="Arial" pitchFamily="34" charset="0"/>
                <a:ea typeface="Times New Roman" pitchFamily="18" charset="0"/>
                <a:cs typeface="Arial" pitchFamily="34" charset="0"/>
              </a:rPr>
              <a:t> Воспитывать бережное отношение к природе и к окружающему миру, привлечь детей к опытно-исследовательской деятельности. </a:t>
            </a:r>
            <a:endParaRPr lang="ru-RU" sz="1050" dirty="0" smtClean="0">
              <a:latin typeface="Arial" pitchFamily="34" charset="0"/>
              <a:cs typeface="Arial" pitchFamily="34" charset="0"/>
            </a:endParaRPr>
          </a:p>
          <a:p>
            <a:pPr lvl="0" eaLnBrk="0" fontAlgn="base" hangingPunct="0">
              <a:spcBef>
                <a:spcPct val="0"/>
              </a:spcBef>
              <a:spcAft>
                <a:spcPct val="0"/>
              </a:spcAft>
              <a:tabLst>
                <a:tab pos="495300" algn="l"/>
              </a:tabLst>
            </a:pPr>
            <a:r>
              <a:rPr lang="ru-RU" b="1" dirty="0" smtClean="0">
                <a:latin typeface="Arial" pitchFamily="34" charset="0"/>
                <a:ea typeface="Times New Roman" pitchFamily="18" charset="0"/>
                <a:cs typeface="Arial" pitchFamily="34" charset="0"/>
              </a:rPr>
              <a:t>       5.</a:t>
            </a:r>
            <a:r>
              <a:rPr lang="ru-RU" dirty="0" smtClean="0">
                <a:latin typeface="Arial" pitchFamily="34" charset="0"/>
                <a:ea typeface="Times New Roman" pitchFamily="18" charset="0"/>
                <a:cs typeface="Arial" pitchFamily="34" charset="0"/>
              </a:rPr>
              <a:t> Развивать творческий подход у сотрудников ДОУ, родителей и воспитанников. </a:t>
            </a:r>
            <a:endParaRPr lang="ru-RU" dirty="0"/>
          </a:p>
        </p:txBody>
      </p:sp>
    </p:spTree>
    <p:extLst>
      <p:ext uri="{BB962C8B-B14F-4D97-AF65-F5344CB8AC3E}">
        <p14:creationId xmlns="" xmlns:p14="http://schemas.microsoft.com/office/powerpoint/2010/main" val="261498695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descr="Рисунок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468313" cy="6858000"/>
          </a:xfrm>
          <a:prstGeom prst="rect">
            <a:avLst/>
          </a:prstGeom>
          <a:noFill/>
          <a:ln w="9525">
            <a:solidFill>
              <a:srgbClr val="996633"/>
            </a:solidFill>
            <a:miter lim="800000"/>
            <a:headEnd/>
            <a:tailEnd/>
          </a:ln>
          <a:extLst>
            <a:ext uri="{909E8E84-426E-40DD-AFC4-6F175D3DCCD1}">
              <a14:hiddenFill xmlns="" xmlns:a14="http://schemas.microsoft.com/office/drawing/2010/main">
                <a:solidFill>
                  <a:srgbClr val="FFFFFF"/>
                </a:solidFill>
              </a14:hiddenFill>
            </a:ext>
          </a:extLst>
        </p:spPr>
      </p:pic>
      <p:pic>
        <p:nvPicPr>
          <p:cNvPr id="4099" name="Picture 4" descr="Рисунок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675688" y="0"/>
            <a:ext cx="468312" cy="6858000"/>
          </a:xfrm>
          <a:prstGeom prst="rect">
            <a:avLst/>
          </a:prstGeom>
          <a:noFill/>
          <a:ln w="9525">
            <a:solidFill>
              <a:srgbClr val="996633"/>
            </a:solidFill>
            <a:miter lim="800000"/>
            <a:headEnd/>
            <a:tailEnd/>
          </a:ln>
          <a:extLst>
            <a:ext uri="{909E8E84-426E-40DD-AFC4-6F175D3DCCD1}">
              <a14:hiddenFill xmlns="" xmlns:a14="http://schemas.microsoft.com/office/drawing/2010/main">
                <a:solidFill>
                  <a:srgbClr val="FFFFFF"/>
                </a:solidFill>
              </a14:hiddenFill>
            </a:ext>
          </a:extLst>
        </p:spPr>
      </p:pic>
      <p:sp>
        <p:nvSpPr>
          <p:cNvPr id="9220" name="Прямоугольник 1"/>
          <p:cNvSpPr>
            <a:spLocks noChangeArrowheads="1"/>
          </p:cNvSpPr>
          <p:nvPr/>
        </p:nvSpPr>
        <p:spPr bwMode="auto">
          <a:xfrm>
            <a:off x="899592" y="766763"/>
            <a:ext cx="7560840" cy="830997"/>
          </a:xfrm>
          <a:prstGeom prst="rect">
            <a:avLst/>
          </a:prstGeom>
          <a:noFill/>
          <a:ln>
            <a:noFill/>
          </a:ln>
          <a:extLst/>
        </p:spPr>
        <p:txBody>
          <a:bodyPr wrap="square">
            <a:spAutoFit/>
          </a:bodyPr>
          <a:lstStyle/>
          <a:p>
            <a:pPr algn="ctr">
              <a:defRPr/>
            </a:pPr>
            <a:r>
              <a:rPr lang="ru-RU" sz="2400" b="1" dirty="0" smtClean="0">
                <a:solidFill>
                  <a:srgbClr val="FF0000"/>
                </a:solidFill>
                <a:latin typeface="Times New Roman" pitchFamily="18" charset="0"/>
                <a:cs typeface="Times New Roman" pitchFamily="18" charset="0"/>
              </a:rPr>
              <a:t> </a:t>
            </a:r>
          </a:p>
          <a:p>
            <a:pPr algn="ctr">
              <a:defRPr/>
            </a:pPr>
            <a:endParaRPr lang="ru-RU" sz="2400" b="1" dirty="0">
              <a:solidFill>
                <a:srgbClr val="000099"/>
              </a:solidFill>
              <a:latin typeface="Times New Roman" pitchFamily="18" charset="0"/>
              <a:cs typeface="Times New Roman" pitchFamily="18" charset="0"/>
            </a:endParaRPr>
          </a:p>
        </p:txBody>
      </p:sp>
      <p:sp>
        <p:nvSpPr>
          <p:cNvPr id="8193" name="Rectangle 1"/>
          <p:cNvSpPr>
            <a:spLocks noChangeArrowheads="1"/>
          </p:cNvSpPr>
          <p:nvPr/>
        </p:nvSpPr>
        <p:spPr bwMode="auto">
          <a:xfrm rot="10800000" flipV="1">
            <a:off x="428596" y="2574003"/>
            <a:ext cx="8286808"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pitchFamily="34" charset="0"/>
                <a:cs typeface="Arial" pitchFamily="34" charset="0"/>
              </a:rPr>
              <a:t> </a:t>
            </a:r>
          </a:p>
        </p:txBody>
      </p:sp>
      <p:sp>
        <p:nvSpPr>
          <p:cNvPr id="6" name="Прямоугольник 5"/>
          <p:cNvSpPr/>
          <p:nvPr/>
        </p:nvSpPr>
        <p:spPr>
          <a:xfrm>
            <a:off x="642910" y="500042"/>
            <a:ext cx="7929618" cy="369332"/>
          </a:xfrm>
          <a:prstGeom prst="rect">
            <a:avLst/>
          </a:prstGeom>
        </p:spPr>
        <p:txBody>
          <a:bodyPr wrap="square">
            <a:spAutoFit/>
          </a:bodyPr>
          <a:lstStyle/>
          <a:p>
            <a:pPr lvl="0" fontAlgn="base">
              <a:spcBef>
                <a:spcPct val="0"/>
              </a:spcBef>
              <a:spcAft>
                <a:spcPct val="0"/>
              </a:spcAft>
              <a:tabLst>
                <a:tab pos="495300" algn="l"/>
              </a:tabLst>
            </a:pPr>
            <a:r>
              <a:rPr lang="ru-RU" b="1" dirty="0" smtClean="0">
                <a:latin typeface="Arial" pitchFamily="34" charset="0"/>
                <a:ea typeface="Times New Roman" pitchFamily="18" charset="0"/>
                <a:cs typeface="Arial" pitchFamily="34" charset="0"/>
              </a:rPr>
              <a:t> </a:t>
            </a:r>
            <a:endParaRPr lang="ru-RU" dirty="0"/>
          </a:p>
        </p:txBody>
      </p:sp>
      <p:sp>
        <p:nvSpPr>
          <p:cNvPr id="7" name="Прямоугольник 6"/>
          <p:cNvSpPr/>
          <p:nvPr/>
        </p:nvSpPr>
        <p:spPr>
          <a:xfrm>
            <a:off x="571472" y="474345"/>
            <a:ext cx="8143932" cy="5332229"/>
          </a:xfrm>
          <a:prstGeom prst="rect">
            <a:avLst/>
          </a:prstGeom>
        </p:spPr>
        <p:txBody>
          <a:bodyPr wrap="square">
            <a:spAutoFit/>
          </a:bodyPr>
          <a:lstStyle/>
          <a:p>
            <a:pPr lvl="0" algn="ctr" eaLnBrk="0" fontAlgn="base" hangingPunct="0">
              <a:spcBef>
                <a:spcPct val="0"/>
              </a:spcBef>
              <a:spcAft>
                <a:spcPct val="0"/>
              </a:spcAft>
              <a:tabLst>
                <a:tab pos="495300" algn="l"/>
              </a:tabLst>
            </a:pPr>
            <a:r>
              <a:rPr lang="ru-RU" dirty="0" smtClean="0">
                <a:latin typeface="Arial" pitchFamily="34" charset="0"/>
                <a:ea typeface="Times New Roman" pitchFamily="18" charset="0"/>
                <a:cs typeface="Arial" pitchFamily="34" charset="0"/>
              </a:rPr>
              <a:t> </a:t>
            </a:r>
            <a:r>
              <a:rPr lang="ru-RU" b="1" dirty="0" smtClean="0">
                <a:latin typeface="Arial" pitchFamily="34" charset="0"/>
                <a:ea typeface="Times New Roman" pitchFamily="18" charset="0"/>
                <a:cs typeface="Arial" pitchFamily="34" charset="0"/>
              </a:rPr>
              <a:t>Ожидаемые результаты:</a:t>
            </a:r>
            <a:endParaRPr lang="ru-RU" sz="1050" dirty="0" smtClean="0">
              <a:latin typeface="Arial" pitchFamily="34" charset="0"/>
              <a:cs typeface="Arial" pitchFamily="34" charset="0"/>
            </a:endParaRPr>
          </a:p>
          <a:p>
            <a:pPr lvl="0" eaLnBrk="0" fontAlgn="base" hangingPunct="0">
              <a:spcBef>
                <a:spcPct val="0"/>
              </a:spcBef>
              <a:spcAft>
                <a:spcPct val="0"/>
              </a:spcAft>
              <a:buFontTx/>
              <a:buChar char="•"/>
              <a:tabLst>
                <a:tab pos="495300" algn="l"/>
              </a:tabLst>
            </a:pPr>
            <a:r>
              <a:rPr lang="ru-RU" dirty="0" smtClean="0">
                <a:latin typeface="Arial" pitchFamily="34" charset="0"/>
                <a:ea typeface="Times New Roman" pitchFamily="18" charset="0"/>
                <a:cs typeface="Arial" pitchFamily="34" charset="0"/>
              </a:rPr>
              <a:t>благоустройство территории в соответствии с приоритетными направлениями деятельности детского сада;</a:t>
            </a:r>
            <a:endParaRPr lang="ru-RU" sz="1050" dirty="0" smtClean="0">
              <a:latin typeface="Arial" pitchFamily="34" charset="0"/>
              <a:cs typeface="Arial" pitchFamily="34" charset="0"/>
            </a:endParaRPr>
          </a:p>
          <a:p>
            <a:pPr lvl="0" eaLnBrk="0" fontAlgn="base" hangingPunct="0">
              <a:spcBef>
                <a:spcPct val="0"/>
              </a:spcBef>
              <a:spcAft>
                <a:spcPct val="0"/>
              </a:spcAft>
              <a:buFontTx/>
              <a:buChar char="•"/>
              <a:tabLst>
                <a:tab pos="495300" algn="l"/>
              </a:tabLst>
            </a:pPr>
            <a:r>
              <a:rPr lang="ru-RU" dirty="0" smtClean="0">
                <a:latin typeface="Arial" pitchFamily="34" charset="0"/>
                <a:ea typeface="Times New Roman" pitchFamily="18" charset="0"/>
                <a:cs typeface="Arial" pitchFamily="34" charset="0"/>
              </a:rPr>
              <a:t>создание условий для отдыха, занятий спортом, игр детей;</a:t>
            </a:r>
            <a:endParaRPr lang="ru-RU" sz="1050" dirty="0" smtClean="0">
              <a:latin typeface="Arial" pitchFamily="34" charset="0"/>
              <a:cs typeface="Arial" pitchFamily="34" charset="0"/>
            </a:endParaRPr>
          </a:p>
          <a:p>
            <a:pPr lvl="0" eaLnBrk="0" fontAlgn="base" hangingPunct="0">
              <a:spcBef>
                <a:spcPct val="0"/>
              </a:spcBef>
              <a:spcAft>
                <a:spcPct val="0"/>
              </a:spcAft>
              <a:buFontTx/>
              <a:buChar char="•"/>
              <a:tabLst>
                <a:tab pos="495300" algn="l"/>
              </a:tabLst>
            </a:pPr>
            <a:r>
              <a:rPr lang="ru-RU" dirty="0" smtClean="0">
                <a:latin typeface="Arial" pitchFamily="34" charset="0"/>
                <a:ea typeface="Times New Roman" pitchFamily="18" charset="0"/>
                <a:cs typeface="Arial" pitchFamily="34" charset="0"/>
              </a:rPr>
              <a:t>создание условий для охраны и укрепления здоровья детей;</a:t>
            </a:r>
            <a:endParaRPr lang="ru-RU" sz="1050" dirty="0" smtClean="0">
              <a:latin typeface="Arial" pitchFamily="34" charset="0"/>
              <a:cs typeface="Arial" pitchFamily="34" charset="0"/>
            </a:endParaRPr>
          </a:p>
          <a:p>
            <a:pPr lvl="0" eaLnBrk="0" fontAlgn="base" hangingPunct="0">
              <a:spcBef>
                <a:spcPct val="0"/>
              </a:spcBef>
              <a:spcAft>
                <a:spcPct val="0"/>
              </a:spcAft>
              <a:buFontTx/>
              <a:buChar char="•"/>
              <a:tabLst>
                <a:tab pos="495300" algn="l"/>
              </a:tabLst>
            </a:pPr>
            <a:r>
              <a:rPr lang="ru-RU" dirty="0" smtClean="0">
                <a:latin typeface="Arial" pitchFamily="34" charset="0"/>
                <a:ea typeface="Times New Roman" pitchFamily="18" charset="0"/>
                <a:cs typeface="Arial" pitchFamily="34" charset="0"/>
              </a:rPr>
              <a:t>создание зон озеленения при декорировании построек;</a:t>
            </a:r>
            <a:endParaRPr lang="ru-RU" sz="1050" dirty="0" smtClean="0">
              <a:latin typeface="Arial" pitchFamily="34" charset="0"/>
              <a:cs typeface="Arial" pitchFamily="34" charset="0"/>
            </a:endParaRPr>
          </a:p>
          <a:p>
            <a:pPr lvl="0" eaLnBrk="0" fontAlgn="base" hangingPunct="0">
              <a:spcBef>
                <a:spcPct val="0"/>
              </a:spcBef>
              <a:spcAft>
                <a:spcPct val="0"/>
              </a:spcAft>
              <a:buFontTx/>
              <a:buChar char="•"/>
              <a:tabLst>
                <a:tab pos="495300" algn="l"/>
              </a:tabLst>
            </a:pPr>
            <a:r>
              <a:rPr lang="ru-RU" dirty="0" smtClean="0">
                <a:latin typeface="Arial" pitchFamily="34" charset="0"/>
                <a:ea typeface="Times New Roman" pitchFamily="18" charset="0"/>
                <a:cs typeface="Arial" pitchFamily="34" charset="0"/>
              </a:rPr>
              <a:t>привлечение родителей, общественности к благоустройству территории; </a:t>
            </a:r>
            <a:endParaRPr lang="ru-RU" sz="1050" dirty="0" smtClean="0">
              <a:latin typeface="Arial" pitchFamily="34" charset="0"/>
              <a:cs typeface="Arial" pitchFamily="34" charset="0"/>
            </a:endParaRPr>
          </a:p>
          <a:p>
            <a:pPr lvl="0" eaLnBrk="0" fontAlgn="base" hangingPunct="0">
              <a:spcBef>
                <a:spcPct val="0"/>
              </a:spcBef>
              <a:spcAft>
                <a:spcPct val="0"/>
              </a:spcAft>
              <a:buFontTx/>
              <a:buChar char="•"/>
              <a:tabLst>
                <a:tab pos="495300" algn="l"/>
              </a:tabLst>
            </a:pPr>
            <a:r>
              <a:rPr lang="ru-RU" dirty="0" smtClean="0">
                <a:latin typeface="Arial" pitchFamily="34" charset="0"/>
                <a:ea typeface="Times New Roman" pitchFamily="18" charset="0"/>
                <a:cs typeface="Arial" pitchFamily="34" charset="0"/>
              </a:rPr>
              <a:t>удовлетворенность деятельностью дошкольного учреждения со стороны родителей, воспитанников;</a:t>
            </a:r>
            <a:endParaRPr lang="ru-RU" sz="1050" dirty="0" smtClean="0">
              <a:latin typeface="Arial" pitchFamily="34" charset="0"/>
              <a:cs typeface="Arial" pitchFamily="34" charset="0"/>
            </a:endParaRPr>
          </a:p>
          <a:p>
            <a:pPr lvl="0" eaLnBrk="0" fontAlgn="base" hangingPunct="0">
              <a:spcBef>
                <a:spcPct val="0"/>
              </a:spcBef>
              <a:spcAft>
                <a:spcPct val="0"/>
              </a:spcAft>
              <a:buFontTx/>
              <a:buChar char="•"/>
              <a:tabLst>
                <a:tab pos="495300" algn="l"/>
              </a:tabLst>
            </a:pPr>
            <a:r>
              <a:rPr lang="ru-RU" dirty="0" smtClean="0">
                <a:latin typeface="Arial" pitchFamily="34" charset="0"/>
                <a:ea typeface="Times New Roman" pitchFamily="18" charset="0"/>
                <a:cs typeface="Arial" pitchFamily="34" charset="0"/>
              </a:rPr>
              <a:t>повышение уровня экологической культуры педагогов, воспитанников и родителей.</a:t>
            </a:r>
          </a:p>
          <a:p>
            <a:pPr lvl="0" algn="ctr" fontAlgn="base">
              <a:spcBef>
                <a:spcPct val="0"/>
              </a:spcBef>
              <a:spcAft>
                <a:spcPct val="0"/>
              </a:spcAft>
            </a:pPr>
            <a:r>
              <a:rPr lang="ru-RU" b="1" dirty="0" smtClean="0">
                <a:latin typeface="Times New Roman" pitchFamily="18" charset="0"/>
                <a:ea typeface="Times New Roman" pitchFamily="18" charset="0"/>
                <a:cs typeface="Times New Roman" pitchFamily="18" charset="0"/>
              </a:rPr>
              <a:t>Психологическая концепция</a:t>
            </a:r>
            <a:endParaRPr lang="ru-RU" dirty="0" smtClean="0">
              <a:latin typeface="Arial" pitchFamily="34" charset="0"/>
              <a:cs typeface="Arial" pitchFamily="34" charset="0"/>
            </a:endParaRPr>
          </a:p>
          <a:p>
            <a:pPr lvl="0" eaLnBrk="0" fontAlgn="base" hangingPunct="0">
              <a:spcBef>
                <a:spcPct val="0"/>
              </a:spcBef>
              <a:spcAft>
                <a:spcPct val="0"/>
              </a:spcAft>
            </a:pPr>
            <a:r>
              <a:rPr lang="ru-RU" dirty="0" smtClean="0">
                <a:solidFill>
                  <a:srgbClr val="333333"/>
                </a:solidFill>
                <a:latin typeface="Cambria"/>
                <a:ea typeface="Times New Roman" pitchFamily="18" charset="0"/>
                <a:cs typeface="Times New Roman" pitchFamily="18" charset="0"/>
              </a:rPr>
              <a:t>•</a:t>
            </a:r>
            <a:r>
              <a:rPr lang="ru-RU" dirty="0" smtClean="0">
                <a:solidFill>
                  <a:srgbClr val="333333"/>
                </a:solidFill>
                <a:latin typeface="Times New Roman" pitchFamily="18" charset="0"/>
                <a:ea typeface="Times New Roman" pitchFamily="18" charset="0"/>
                <a:cs typeface="Times New Roman" pitchFamily="18" charset="0"/>
              </a:rPr>
              <a:t> </a:t>
            </a:r>
            <a:r>
              <a:rPr lang="ru-RU" sz="1600" dirty="0" smtClean="0">
                <a:solidFill>
                  <a:srgbClr val="333333"/>
                </a:solidFill>
                <a:latin typeface="Arial" pitchFamily="34" charset="0"/>
                <a:ea typeface="Times New Roman" pitchFamily="18" charset="0"/>
                <a:cs typeface="Arial" pitchFamily="34" charset="0"/>
              </a:rPr>
              <a:t>Обеспечение максимального психологического комфорта для каждого ребенка; создание возможности для реализации его права на свободный выбор вида деятельности, степени участия в ней, способов ее осуществления и взаимодействия с окружающими;</a:t>
            </a:r>
            <a:endParaRPr lang="ru-RU" sz="1600" dirty="0" smtClean="0">
              <a:latin typeface="Arial" pitchFamily="34" charset="0"/>
              <a:cs typeface="Arial" pitchFamily="34" charset="0"/>
            </a:endParaRPr>
          </a:p>
          <a:p>
            <a:pPr lvl="0" eaLnBrk="0" fontAlgn="base" hangingPunct="0">
              <a:spcBef>
                <a:spcPct val="0"/>
              </a:spcBef>
              <a:spcAft>
                <a:spcPct val="0"/>
              </a:spcAft>
            </a:pPr>
            <a:r>
              <a:rPr lang="ru-RU" sz="1600" dirty="0" smtClean="0">
                <a:solidFill>
                  <a:srgbClr val="333333"/>
                </a:solidFill>
                <a:latin typeface="Arial" pitchFamily="34" charset="0"/>
                <a:ea typeface="Times New Roman" pitchFamily="18" charset="0"/>
                <a:cs typeface="Arial" pitchFamily="34" charset="0"/>
              </a:rPr>
              <a:t>• Возможность воспитателям решать конкретные образовательные задачи, вовлекая детей в процесс познания и усвоения навыков и умений, развивая их любознательность, творчество, коммуникативные способности.</a:t>
            </a:r>
            <a:endParaRPr lang="ru-RU" sz="1600" dirty="0" smtClean="0">
              <a:latin typeface="Arial" pitchFamily="34" charset="0"/>
              <a:cs typeface="Arial" pitchFamily="34" charset="0"/>
            </a:endParaRPr>
          </a:p>
          <a:p>
            <a:pPr lvl="0" eaLnBrk="0" fontAlgn="base" hangingPunct="0">
              <a:spcBef>
                <a:spcPct val="0"/>
              </a:spcBef>
              <a:spcAft>
                <a:spcPct val="0"/>
              </a:spcAft>
              <a:buFontTx/>
              <a:buChar char="•"/>
              <a:tabLst>
                <a:tab pos="495300" algn="l"/>
              </a:tabLst>
            </a:pPr>
            <a:endParaRPr lang="ru-RU" sz="1050" dirty="0" smtClean="0">
              <a:latin typeface="Arial" pitchFamily="34" charset="0"/>
              <a:cs typeface="Arial" pitchFamily="34" charset="0"/>
            </a:endParaRPr>
          </a:p>
        </p:txBody>
      </p:sp>
      <p:sp>
        <p:nvSpPr>
          <p:cNvPr id="53249" name="Rectangle 1"/>
          <p:cNvSpPr>
            <a:spLocks noChangeArrowheads="1"/>
          </p:cNvSpPr>
          <p:nvPr/>
        </p:nvSpPr>
        <p:spPr bwMode="auto">
          <a:xfrm>
            <a:off x="0" y="0"/>
            <a:ext cx="1184940"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261498695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0000"/>
                </a:solidFill>
              </a:rPr>
              <a:t>Общий вид площадки </a:t>
            </a:r>
            <a:endParaRPr lang="ru-RU" dirty="0">
              <a:solidFill>
                <a:srgbClr val="FF0000"/>
              </a:solidFill>
            </a:endParaRPr>
          </a:p>
        </p:txBody>
      </p:sp>
      <p:pic>
        <p:nvPicPr>
          <p:cNvPr id="49154" name="Picture 2"/>
          <p:cNvPicPr>
            <a:picLocks noGrp="1" noChangeAspect="1" noChangeArrowheads="1"/>
          </p:cNvPicPr>
          <p:nvPr>
            <p:ph sz="half" idx="1"/>
          </p:nvPr>
        </p:nvPicPr>
        <p:blipFill>
          <a:blip r:embed="rId2" cstate="print"/>
          <a:srcRect/>
          <a:stretch>
            <a:fillRect/>
          </a:stretch>
        </p:blipFill>
        <p:spPr bwMode="auto">
          <a:xfrm>
            <a:off x="457200" y="1643050"/>
            <a:ext cx="4038600" cy="4500593"/>
          </a:xfrm>
          <a:prstGeom prst="rect">
            <a:avLst/>
          </a:prstGeom>
          <a:noFill/>
          <a:ln w="9525">
            <a:noFill/>
            <a:miter lim="800000"/>
            <a:headEnd/>
            <a:tailEnd/>
          </a:ln>
          <a:effectLst/>
        </p:spPr>
      </p:pic>
      <p:pic>
        <p:nvPicPr>
          <p:cNvPr id="49155" name="Picture 3"/>
          <p:cNvPicPr>
            <a:picLocks noGrp="1" noChangeAspect="1" noChangeArrowheads="1"/>
          </p:cNvPicPr>
          <p:nvPr>
            <p:ph sz="half" idx="2"/>
          </p:nvPr>
        </p:nvPicPr>
        <p:blipFill>
          <a:blip r:embed="rId3" cstate="print"/>
          <a:srcRect/>
          <a:stretch>
            <a:fillRect/>
          </a:stretch>
        </p:blipFill>
        <p:spPr bwMode="auto">
          <a:xfrm>
            <a:off x="4648200" y="1643050"/>
            <a:ext cx="4038600" cy="4500593"/>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sz="half" idx="2"/>
          </p:nvPr>
        </p:nvSpPr>
        <p:spPr/>
        <p:txBody>
          <a:bodyPr/>
          <a:lstStyle/>
          <a:p>
            <a:r>
              <a:rPr lang="ru-RU" dirty="0" smtClean="0"/>
              <a:t>  </a:t>
            </a:r>
            <a:endParaRPr lang="ru-RU" dirty="0"/>
          </a:p>
        </p:txBody>
      </p:sp>
      <p:pic>
        <p:nvPicPr>
          <p:cNvPr id="7" name="Picture 4" descr="Рисунок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675688" y="0"/>
            <a:ext cx="468312" cy="6858000"/>
          </a:xfrm>
          <a:prstGeom prst="rect">
            <a:avLst/>
          </a:prstGeom>
          <a:noFill/>
          <a:ln w="9525">
            <a:solidFill>
              <a:srgbClr val="996633"/>
            </a:solidFill>
            <a:miter lim="800000"/>
            <a:headEnd/>
            <a:tailEnd/>
          </a:ln>
          <a:extLst>
            <a:ext uri="{909E8E84-426E-40DD-AFC4-6F175D3DCCD1}">
              <a14:hiddenFill xmlns="" xmlns:a14="http://schemas.microsoft.com/office/drawing/2010/main">
                <a:solidFill>
                  <a:srgbClr val="FFFFFF"/>
                </a:solidFill>
              </a14:hiddenFill>
            </a:ext>
          </a:extLst>
        </p:spPr>
      </p:pic>
      <p:pic>
        <p:nvPicPr>
          <p:cNvPr id="8" name="Picture 4" descr="Рисунок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0"/>
            <a:ext cx="468313" cy="6858000"/>
          </a:xfrm>
          <a:prstGeom prst="rect">
            <a:avLst/>
          </a:prstGeom>
          <a:noFill/>
          <a:ln w="9525">
            <a:solidFill>
              <a:srgbClr val="996633"/>
            </a:solidFill>
            <a:miter lim="800000"/>
            <a:headEnd/>
            <a:tailEnd/>
          </a:ln>
          <a:extLst>
            <a:ext uri="{909E8E84-426E-40DD-AFC4-6F175D3DCCD1}">
              <a14:hiddenFill xmlns="" xmlns:a14="http://schemas.microsoft.com/office/drawing/2010/main">
                <a:solidFill>
                  <a:srgbClr val="FFFFFF"/>
                </a:solidFill>
              </a14:hiddenFill>
            </a:ext>
          </a:extLst>
        </p:spPr>
      </p:pic>
      <p:sp>
        <p:nvSpPr>
          <p:cNvPr id="60417" name="Rectangle 1"/>
          <p:cNvSpPr>
            <a:spLocks noGrp="1" noChangeArrowheads="1"/>
          </p:cNvSpPr>
          <p:nvPr>
            <p:ph type="title"/>
          </p:nvPr>
        </p:nvSpPr>
        <p:spPr bwMode="auto">
          <a:xfrm>
            <a:off x="457200" y="274638"/>
            <a:ext cx="8229600" cy="54784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tab pos="495300" algn="l"/>
              </a:tabLst>
            </a:pPr>
            <a:r>
              <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u-RU" sz="1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Анализ состояния участка детского сада </a:t>
            </a:r>
            <a:endParaRPr kumimoji="0" lang="ru-RU" sz="900" b="0" i="0" u="none" strike="noStrike" cap="none" normalizeH="0" baseline="0" dirty="0" smtClean="0">
              <a:ln>
                <a:noFill/>
              </a:ln>
              <a:solidFill>
                <a:srgbClr val="FF0000"/>
              </a:solidFill>
              <a:effectLst/>
              <a:latin typeface="Arial" pitchFamily="34" charset="0"/>
              <a:cs typeface="Arial" pitchFamily="34" charset="0"/>
            </a:endParaRPr>
          </a:p>
          <a:p>
            <a:pPr marR="0" lvl="0" indent="357188" algn="just" defTabSz="914400" rtl="0" eaLnBrk="0" fontAlgn="base" latinLnBrk="0" hangingPunct="0">
              <a:lnSpc>
                <a:spcPct val="100000"/>
              </a:lnSpc>
              <a:spcBef>
                <a:spcPct val="0"/>
              </a:spcBef>
              <a:spcAft>
                <a:spcPct val="0"/>
              </a:spcAft>
              <a:buClrTx/>
              <a:buSzTx/>
              <a:buFontTx/>
              <a:buNone/>
              <a:tabLst>
                <a:tab pos="495300" algn="l"/>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b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lang="ru-RU" sz="1400" dirty="0" smtClean="0">
                <a:latin typeface="Arial" pitchFamily="34" charset="0"/>
                <a:ea typeface="Times New Roman" pitchFamily="18" charset="0"/>
                <a:cs typeface="Arial" pitchFamily="34" charset="0"/>
              </a:rPr>
              <a:t/>
            </a:r>
            <a:br>
              <a:rPr lang="ru-RU" sz="1400" dirty="0" smtClean="0">
                <a:latin typeface="Arial" pitchFamily="34" charset="0"/>
                <a:ea typeface="Times New Roman" pitchFamily="18" charset="0"/>
                <a:cs typeface="Arial" pitchFamily="34" charset="0"/>
              </a:rPr>
            </a:br>
            <a:r>
              <a:rPr lang="ru-RU" sz="1400" dirty="0" smtClean="0">
                <a:latin typeface="Arial" pitchFamily="34" charset="0"/>
                <a:ea typeface="Times New Roman" pitchFamily="18" charset="0"/>
                <a:cs typeface="Arial" pitchFamily="34" charset="0"/>
              </a:rPr>
              <a:t/>
            </a:r>
            <a:br>
              <a:rPr lang="ru-RU" sz="1400" dirty="0" smtClean="0">
                <a:latin typeface="Arial" pitchFamily="34" charset="0"/>
                <a:ea typeface="Times New Roman" pitchFamily="18" charset="0"/>
                <a:cs typeface="Arial" pitchFamily="34" charset="0"/>
              </a:rPr>
            </a:br>
            <a:r>
              <a:rPr lang="ru-RU" sz="1400" dirty="0" smtClean="0">
                <a:latin typeface="Arial" pitchFamily="34" charset="0"/>
                <a:ea typeface="Times New Roman" pitchFamily="18" charset="0"/>
                <a:cs typeface="Arial" pitchFamily="34" charset="0"/>
              </a:rPr>
              <a:t/>
            </a:r>
            <a:br>
              <a:rPr lang="ru-RU" sz="1400" dirty="0" smtClean="0">
                <a:latin typeface="Arial" pitchFamily="34" charset="0"/>
                <a:ea typeface="Times New Roman" pitchFamily="18" charset="0"/>
                <a:cs typeface="Arial" pitchFamily="34" charset="0"/>
              </a:rPr>
            </a:b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Первое знакомство гостей и просто прохожих начинается с внешнего вида здания, благоустройства двора. Благоустроить территорию детского сада особенно важно, так как его посещают маленькие дети.  Для личностного становления ребенка важно, что его окружает. Видя ежедневно ухоженные красивые, всегда цветущие клумбы, воспитанник не только получает положительные эмоции, но и учиться оберегать красоту, создавать её своими руками.  Для работы над проектом коллектив детского сада провел анализ исходного состояния участков и территории учреждения. </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95300" algn="l"/>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b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Оформление территории детского сада делится на несколько центров: эстетическая, физкультурно-спортивная, отдыха, детские игровые площадки, хозяйственная зона, цветник. Территория имеет ухоженный вид. </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95300" algn="l"/>
              </a:tabLst>
            </a:pPr>
            <a:r>
              <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Эстетический центр:</a:t>
            </a: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На каждом прогулочном участке имеются цветочные клумбы, созданные из автомобильных покрышек.</a:t>
            </a:r>
            <a:b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b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b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Проблема:</a:t>
            </a: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Для художественно-эстетического оформления территории сада необходимо продумать установку цветочниц у входа детского сада и более интересно оформить саму территорию у центральных и запасных входов для повышения интереса детей к посещению детского сада.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indent="355600" algn="just"/>
            <a:r>
              <a:rPr lang="ru-RU" sz="2200" b="1" dirty="0" smtClean="0"/>
              <a:t/>
            </a:r>
            <a:br>
              <a:rPr lang="ru-RU" sz="2200" b="1" dirty="0" smtClean="0"/>
            </a:br>
            <a:r>
              <a:rPr lang="ru-RU" sz="2200" b="1" dirty="0" smtClean="0"/>
              <a:t/>
            </a:r>
            <a:br>
              <a:rPr lang="ru-RU" sz="2200" b="1" dirty="0" smtClean="0"/>
            </a:br>
            <a:r>
              <a:rPr lang="ru-RU" sz="2200" b="1" dirty="0" smtClean="0"/>
              <a:t/>
            </a:r>
            <a:br>
              <a:rPr lang="ru-RU" sz="2200" b="1" dirty="0" smtClean="0"/>
            </a:br>
            <a:r>
              <a:rPr lang="ru-RU" sz="2200" b="1" dirty="0" smtClean="0"/>
              <a:t/>
            </a:r>
            <a:br>
              <a:rPr lang="ru-RU" sz="2200" b="1" dirty="0" smtClean="0"/>
            </a:br>
            <a:r>
              <a:rPr lang="ru-RU" sz="2200" b="1" dirty="0" smtClean="0"/>
              <a:t/>
            </a:r>
            <a:br>
              <a:rPr lang="ru-RU" sz="2200" b="1" dirty="0" smtClean="0"/>
            </a:br>
            <a:r>
              <a:rPr lang="ru-RU" sz="2200" b="1" dirty="0" smtClean="0"/>
              <a:t/>
            </a:r>
            <a:br>
              <a:rPr lang="ru-RU" sz="2200" b="1" dirty="0" smtClean="0"/>
            </a:br>
            <a:r>
              <a:rPr lang="ru-RU" sz="2200" b="1" dirty="0" smtClean="0"/>
              <a:t/>
            </a:r>
            <a:br>
              <a:rPr lang="ru-RU" sz="2200" b="1" dirty="0" smtClean="0"/>
            </a:br>
            <a:r>
              <a:rPr lang="ru-RU" sz="2200" b="1" dirty="0" smtClean="0"/>
              <a:t/>
            </a:r>
            <a:br>
              <a:rPr lang="ru-RU" sz="2200" b="1" dirty="0" smtClean="0"/>
            </a:br>
            <a:r>
              <a:rPr lang="ru-RU" sz="2200" b="1" dirty="0" smtClean="0"/>
              <a:t/>
            </a:r>
            <a:br>
              <a:rPr lang="ru-RU" sz="2200" b="1" dirty="0" smtClean="0"/>
            </a:br>
            <a:r>
              <a:rPr lang="ru-RU" sz="2200" b="1" dirty="0" smtClean="0"/>
              <a:t/>
            </a:r>
            <a:br>
              <a:rPr lang="ru-RU" sz="2200" b="1" dirty="0" smtClean="0"/>
            </a:br>
            <a:r>
              <a:rPr lang="ru-RU" sz="2200" b="1" dirty="0" smtClean="0"/>
              <a:t/>
            </a:r>
            <a:br>
              <a:rPr lang="ru-RU" sz="2200" b="1" dirty="0" smtClean="0"/>
            </a:br>
            <a:r>
              <a:rPr lang="ru-RU" sz="2200" b="1" dirty="0" smtClean="0"/>
              <a:t/>
            </a:r>
            <a:br>
              <a:rPr lang="ru-RU" sz="2200" b="1" dirty="0" smtClean="0"/>
            </a:br>
            <a:r>
              <a:rPr lang="ru-RU" sz="2200" b="1" dirty="0" smtClean="0"/>
              <a:t/>
            </a:r>
            <a:br>
              <a:rPr lang="ru-RU" sz="2200" b="1" dirty="0" smtClean="0"/>
            </a:br>
            <a:r>
              <a:rPr lang="ru-RU" sz="2200" b="1" dirty="0" smtClean="0"/>
              <a:t/>
            </a:r>
            <a:br>
              <a:rPr lang="ru-RU" sz="2200" b="1" dirty="0" smtClean="0"/>
            </a:br>
            <a:r>
              <a:rPr lang="ru-RU" sz="2200" b="1" dirty="0" smtClean="0"/>
              <a:t/>
            </a:r>
            <a:br>
              <a:rPr lang="ru-RU" sz="2200" b="1" dirty="0" smtClean="0"/>
            </a:br>
            <a:r>
              <a:rPr lang="ru-RU" sz="2200" b="1" dirty="0" smtClean="0"/>
              <a:t/>
            </a:r>
            <a:br>
              <a:rPr lang="ru-RU" sz="2200" b="1" dirty="0" smtClean="0"/>
            </a:br>
            <a:r>
              <a:rPr lang="ru-RU" sz="2200" b="1" dirty="0" smtClean="0"/>
              <a:t/>
            </a:r>
            <a:br>
              <a:rPr lang="ru-RU" sz="2200" b="1" dirty="0" smtClean="0"/>
            </a:br>
            <a:r>
              <a:rPr lang="ru-RU" sz="2200" b="1" dirty="0" smtClean="0"/>
              <a:t/>
            </a:r>
            <a:br>
              <a:rPr lang="ru-RU" sz="2200" b="1" dirty="0" smtClean="0"/>
            </a:br>
            <a:r>
              <a:rPr lang="ru-RU" sz="2200" b="1" dirty="0" smtClean="0"/>
              <a:t/>
            </a:r>
            <a:br>
              <a:rPr lang="ru-RU" sz="2200" b="1" dirty="0" smtClean="0"/>
            </a:br>
            <a:r>
              <a:rPr lang="ru-RU" sz="2200" b="1" dirty="0" smtClean="0"/>
              <a:t/>
            </a:r>
            <a:br>
              <a:rPr lang="ru-RU" sz="2200" b="1" dirty="0" smtClean="0"/>
            </a:br>
            <a:r>
              <a:rPr lang="ru-RU" sz="2200" b="1" dirty="0" smtClean="0"/>
              <a:t>       Физкультурно-оздоровительный центр:</a:t>
            </a:r>
            <a:r>
              <a:rPr lang="ru-RU" sz="2200" dirty="0" smtClean="0"/>
              <a:t> важная часть территории детского сада. Она представлена спортивной площадкой. На прогулочных участках имеются снаряды для лазанья и </a:t>
            </a:r>
            <a:r>
              <a:rPr lang="ru-RU" sz="2200" dirty="0" err="1" smtClean="0"/>
              <a:t>подлезания</a:t>
            </a:r>
            <a:r>
              <a:rPr lang="ru-RU" sz="2200" dirty="0" smtClean="0"/>
              <a:t>, разнообразные турникеты. На участке старшей группы имеются пеньки для ходьбы и упражнений для равновесия.</a:t>
            </a:r>
            <a:br>
              <a:rPr lang="ru-RU" sz="2200" dirty="0" smtClean="0"/>
            </a:br>
            <a:r>
              <a:rPr lang="ru-RU" sz="2200" dirty="0" smtClean="0"/>
              <a:t> </a:t>
            </a:r>
            <a:br>
              <a:rPr lang="ru-RU" sz="2200" dirty="0" smtClean="0"/>
            </a:br>
            <a:r>
              <a:rPr lang="ru-RU" sz="2200" dirty="0" smtClean="0"/>
              <a:t>        </a:t>
            </a:r>
            <a:r>
              <a:rPr lang="ru-RU" sz="2200" b="1" dirty="0" smtClean="0"/>
              <a:t>Проблема:</a:t>
            </a:r>
            <a:r>
              <a:rPr lang="ru-RU" sz="2200" dirty="0" smtClean="0"/>
              <a:t> Для удовлетворения потребности детей в движении необходимо дополнить спортивную площадку со специальным покрытием, а участки элементами для игры в футбол, баскетбол, метании мяча в цель.</a:t>
            </a:r>
            <a:br>
              <a:rPr lang="ru-RU" sz="2200" dirty="0" smtClean="0"/>
            </a:br>
            <a:r>
              <a:rPr lang="ru-RU" sz="2200" dirty="0" smtClean="0"/>
              <a:t/>
            </a:r>
            <a:br>
              <a:rPr lang="ru-RU" sz="2200" dirty="0" smtClean="0"/>
            </a:br>
            <a:r>
              <a:rPr lang="ru-RU" sz="2200" dirty="0" smtClean="0"/>
              <a:t/>
            </a:r>
            <a:br>
              <a:rPr lang="ru-RU" sz="2200" dirty="0" smtClean="0"/>
            </a:br>
            <a:r>
              <a:rPr lang="ru-RU" dirty="0" smtClean="0"/>
              <a:t/>
            </a:r>
            <a:br>
              <a:rPr lang="ru-RU" dirty="0" smtClean="0"/>
            </a:br>
            <a:r>
              <a:rPr lang="ru-RU" dirty="0" smtClean="0">
                <a:solidFill>
                  <a:srgbClr val="FF0000"/>
                </a:solidFill>
              </a:rPr>
              <a:t> </a:t>
            </a:r>
            <a:endParaRPr lang="ru-RU" dirty="0">
              <a:solidFill>
                <a:srgbClr val="FF0000"/>
              </a:solidFill>
            </a:endParaRPr>
          </a:p>
        </p:txBody>
      </p:sp>
      <p:sp>
        <p:nvSpPr>
          <p:cNvPr id="5" name="Содержимое 4"/>
          <p:cNvSpPr>
            <a:spLocks noGrp="1"/>
          </p:cNvSpPr>
          <p:nvPr>
            <p:ph sz="half" idx="1"/>
          </p:nvPr>
        </p:nvSpPr>
        <p:spPr>
          <a:xfrm flipV="1">
            <a:off x="457200" y="1554481"/>
            <a:ext cx="3400420" cy="45719"/>
          </a:xfrm>
        </p:spPr>
        <p:txBody>
          <a:bodyPr>
            <a:normAutofit fontScale="25000" lnSpcReduction="20000"/>
          </a:bodyPr>
          <a:lstStyle/>
          <a:p>
            <a:pPr lvl="8"/>
            <a:endParaRPr lang="ru-RU" dirty="0" smtClean="0"/>
          </a:p>
          <a:p>
            <a:endParaRPr lang="ru-RU" dirty="0"/>
          </a:p>
        </p:txBody>
      </p:sp>
      <p:pic>
        <p:nvPicPr>
          <p:cNvPr id="7" name="Picture 4" descr="Рисунок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675688" y="0"/>
            <a:ext cx="468312" cy="6858000"/>
          </a:xfrm>
          <a:prstGeom prst="rect">
            <a:avLst/>
          </a:prstGeom>
          <a:noFill/>
          <a:ln w="9525">
            <a:solidFill>
              <a:srgbClr val="996633"/>
            </a:solidFill>
            <a:miter lim="800000"/>
            <a:headEnd/>
            <a:tailEnd/>
          </a:ln>
          <a:extLst>
            <a:ext uri="{909E8E84-426E-40DD-AFC4-6F175D3DCCD1}">
              <a14:hiddenFill xmlns="" xmlns:a14="http://schemas.microsoft.com/office/drawing/2010/main">
                <a:solidFill>
                  <a:srgbClr val="FFFFFF"/>
                </a:solidFill>
              </a14:hiddenFill>
            </a:ext>
          </a:extLst>
        </p:spPr>
      </p:pic>
      <p:pic>
        <p:nvPicPr>
          <p:cNvPr id="8" name="Picture 4" descr="Рисунок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0"/>
            <a:ext cx="468313" cy="6858000"/>
          </a:xfrm>
          <a:prstGeom prst="rect">
            <a:avLst/>
          </a:prstGeom>
          <a:noFill/>
          <a:ln w="9525">
            <a:solidFill>
              <a:srgbClr val="996633"/>
            </a:solidFill>
            <a:miter lim="800000"/>
            <a:headEnd/>
            <a:tailEnd/>
          </a:ln>
          <a:extLst>
            <a:ext uri="{909E8E84-426E-40DD-AFC4-6F175D3DCCD1}">
              <a14:hiddenFill xmlns=""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0000"/>
                </a:solidFill>
              </a:rPr>
              <a:t> </a:t>
            </a:r>
            <a:endParaRPr lang="ru-RU" dirty="0">
              <a:solidFill>
                <a:srgbClr val="FF0000"/>
              </a:solidFill>
            </a:endParaRPr>
          </a:p>
        </p:txBody>
      </p:sp>
      <p:pic>
        <p:nvPicPr>
          <p:cNvPr id="7" name="Picture 4" descr="Рисунок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675688" y="0"/>
            <a:ext cx="468312" cy="6858000"/>
          </a:xfrm>
          <a:prstGeom prst="rect">
            <a:avLst/>
          </a:prstGeom>
          <a:noFill/>
          <a:ln w="9525">
            <a:solidFill>
              <a:srgbClr val="996633"/>
            </a:solidFill>
            <a:miter lim="800000"/>
            <a:headEnd/>
            <a:tailEnd/>
          </a:ln>
          <a:extLst>
            <a:ext uri="{909E8E84-426E-40DD-AFC4-6F175D3DCCD1}">
              <a14:hiddenFill xmlns="" xmlns:a14="http://schemas.microsoft.com/office/drawing/2010/main">
                <a:solidFill>
                  <a:srgbClr val="FFFFFF"/>
                </a:solidFill>
              </a14:hiddenFill>
            </a:ext>
          </a:extLst>
        </p:spPr>
      </p:pic>
      <p:pic>
        <p:nvPicPr>
          <p:cNvPr id="8" name="Picture 4" descr="Рисунок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0"/>
            <a:ext cx="468313" cy="6858000"/>
          </a:xfrm>
          <a:prstGeom prst="rect">
            <a:avLst/>
          </a:prstGeom>
          <a:noFill/>
          <a:ln w="9525">
            <a:solidFill>
              <a:srgbClr val="996633"/>
            </a:solidFill>
            <a:miter lim="800000"/>
            <a:headEnd/>
            <a:tailEnd/>
          </a:ln>
          <a:extLst>
            <a:ext uri="{909E8E84-426E-40DD-AFC4-6F175D3DCCD1}">
              <a14:hiddenFill xmlns="" xmlns:a14="http://schemas.microsoft.com/office/drawing/2010/main">
                <a:solidFill>
                  <a:srgbClr val="FFFFFF"/>
                </a:solidFill>
              </a14:hiddenFill>
            </a:ext>
          </a:extLst>
        </p:spPr>
      </p:pic>
      <p:sp>
        <p:nvSpPr>
          <p:cNvPr id="57345" name="Rectangle 1"/>
          <p:cNvSpPr>
            <a:spLocks noChangeArrowheads="1"/>
          </p:cNvSpPr>
          <p:nvPr/>
        </p:nvSpPr>
        <p:spPr bwMode="auto">
          <a:xfrm>
            <a:off x="642910" y="1842194"/>
            <a:ext cx="7929618"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95300" algn="l"/>
              </a:tabLst>
            </a:pPr>
            <a:r>
              <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Центры отдыха</a:t>
            </a: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На каждом прогулочном участке имеются скамейки для отдыха, лавочки  для детей. Одно из любимых мест ребят–песочницы.  Над всеми песочницами имеются зонтики от солнца. </a:t>
            </a:r>
          </a:p>
          <a:p>
            <a:pPr marL="0" marR="0" lvl="0" indent="0" algn="just" defTabSz="914400" rtl="0" eaLnBrk="1" fontAlgn="base" latinLnBrk="0" hangingPunct="1">
              <a:lnSpc>
                <a:spcPct val="100000"/>
              </a:lnSpc>
              <a:spcBef>
                <a:spcPct val="0"/>
              </a:spcBef>
              <a:spcAft>
                <a:spcPct val="0"/>
              </a:spcAft>
              <a:buClrTx/>
              <a:buSzTx/>
              <a:buFontTx/>
              <a:buChar char="•"/>
              <a:tabLst>
                <a:tab pos="495300" algn="l"/>
              </a:tabLst>
            </a:pPr>
            <a:endParaRPr lang="ru-RU" sz="1400" dirty="0" smtClean="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tabLst>
                <a:tab pos="495300" algn="l"/>
              </a:tabLst>
            </a:pPr>
            <a:r>
              <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Проблема:</a:t>
            </a: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на участке практически нет деревьев и детям негде спрятаться от солнца, поэтому необходимо продумать установку солнцезащитных навесов, зонтов. На участках старших и подготовительных групп создать оборудование для экспериментирования и проведения опытов с песком и водой.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0000"/>
                </a:solidFill>
              </a:rPr>
              <a:t> </a:t>
            </a:r>
            <a:endParaRPr lang="ru-RU" dirty="0">
              <a:solidFill>
                <a:srgbClr val="FF0000"/>
              </a:solidFill>
            </a:endParaRPr>
          </a:p>
        </p:txBody>
      </p:sp>
      <p:pic>
        <p:nvPicPr>
          <p:cNvPr id="7" name="Picture 4" descr="Рисунок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675688" y="0"/>
            <a:ext cx="468312" cy="6858000"/>
          </a:xfrm>
          <a:prstGeom prst="rect">
            <a:avLst/>
          </a:prstGeom>
          <a:noFill/>
          <a:ln w="9525">
            <a:solidFill>
              <a:srgbClr val="996633"/>
            </a:solidFill>
            <a:miter lim="800000"/>
            <a:headEnd/>
            <a:tailEnd/>
          </a:ln>
          <a:extLst>
            <a:ext uri="{909E8E84-426E-40DD-AFC4-6F175D3DCCD1}">
              <a14:hiddenFill xmlns="" xmlns:a14="http://schemas.microsoft.com/office/drawing/2010/main">
                <a:solidFill>
                  <a:srgbClr val="FFFFFF"/>
                </a:solidFill>
              </a14:hiddenFill>
            </a:ext>
          </a:extLst>
        </p:spPr>
      </p:pic>
      <p:sp>
        <p:nvSpPr>
          <p:cNvPr id="57345" name="Rectangle 1"/>
          <p:cNvSpPr>
            <a:spLocks noChangeArrowheads="1"/>
          </p:cNvSpPr>
          <p:nvPr/>
        </p:nvSpPr>
        <p:spPr bwMode="auto">
          <a:xfrm>
            <a:off x="642910" y="1842194"/>
            <a:ext cx="7929618"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95300" algn="l"/>
              </a:tabLst>
            </a:pPr>
            <a:r>
              <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1441" name="Rectangle 1"/>
          <p:cNvSpPr>
            <a:spLocks noChangeArrowheads="1"/>
          </p:cNvSpPr>
          <p:nvPr/>
        </p:nvSpPr>
        <p:spPr bwMode="auto">
          <a:xfrm>
            <a:off x="714348" y="1357298"/>
            <a:ext cx="7929618" cy="33239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Образ будущего территории детского сада</a:t>
            </a:r>
            <a:endParaRPr kumimoji="0" lang="ru-RU" sz="9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effectLst/>
                <a:latin typeface="Arial" pitchFamily="34" charset="0"/>
                <a:ea typeface="Times New Roman" pitchFamily="18" charset="0"/>
                <a:cs typeface="Arial" pitchFamily="34" charset="0"/>
              </a:rPr>
              <a:t>1.Игровые модули,</a:t>
            </a:r>
            <a:r>
              <a:rPr kumimoji="0" lang="ru-RU" sz="1400" b="1" i="0" u="none" strike="noStrike" cap="none" normalizeH="0" dirty="0" smtClean="0">
                <a:ln>
                  <a:noFill/>
                </a:ln>
                <a:effectLst/>
                <a:latin typeface="Arial" pitchFamily="34" charset="0"/>
                <a:ea typeface="Times New Roman" pitchFamily="18" charset="0"/>
                <a:cs typeface="Arial" pitchFamily="34" charset="0"/>
              </a:rPr>
              <a:t> центры опытов и экспериментирования </a:t>
            </a:r>
            <a:endParaRPr kumimoji="0" lang="ru-RU" sz="9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Arial" pitchFamily="34" charset="0"/>
                <a:ea typeface="Times New Roman" pitchFamily="18" charset="0"/>
                <a:cs typeface="Arial" pitchFamily="34" charset="0"/>
              </a:rPr>
              <a:t>      Больше всего времени дети проводят на игровых площадках. Во время прогулок дошкольники играют, экспериментируют. Они могут это делать и под руководством взрослого, и самостоятельно. Оформление участка может отражать не только возраст, но и название группы. Интересно, когда  участки групп отличаются друг от друга. Воспитатели каждой группы выбирают собственную тему для оформления, не согласовывая идеи друг с другом или выбирается общая для всех тема оформления, а оформление каждой игровой площадки отражает разные аспекты общей темы. Благодаря этому территория ДОУ смотрится как единое целое и с точки зрения планировки, и с точки зрения цветового оформления. Задача детского сада – создать условия для разнообразных игр, для детского творчества, фантазии, конструирования. </a:t>
            </a:r>
          </a:p>
          <a:p>
            <a:pPr marL="0" marR="0" lvl="0" indent="0" algn="just" defTabSz="914400" rtl="0" eaLnBrk="0" fontAlgn="base" latinLnBrk="0" hangingPunct="0">
              <a:lnSpc>
                <a:spcPct val="100000"/>
              </a:lnSpc>
              <a:spcBef>
                <a:spcPct val="0"/>
              </a:spcBef>
              <a:spcAft>
                <a:spcPct val="0"/>
              </a:spcAft>
              <a:buClrTx/>
              <a:buSzTx/>
              <a:buFontTx/>
              <a:buNone/>
              <a:tabLst/>
            </a:pPr>
            <a:endParaRPr lang="ru-RU" sz="1400" dirty="0" smtClean="0">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effectLst/>
              <a:latin typeface="Arial" pitchFamily="34" charset="0"/>
              <a:cs typeface="Arial" pitchFamily="34" charset="0"/>
            </a:endParaRPr>
          </a:p>
        </p:txBody>
      </p:sp>
      <p:sp>
        <p:nvSpPr>
          <p:cNvPr id="61444" name="Rectangle 4"/>
          <p:cNvSpPr>
            <a:spLocks noChangeArrowheads="1"/>
          </p:cNvSpPr>
          <p:nvPr/>
        </p:nvSpPr>
        <p:spPr bwMode="auto">
          <a:xfrm>
            <a:off x="571472" y="4214818"/>
            <a:ext cx="8072494" cy="12311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2.</a:t>
            </a:r>
            <a:r>
              <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Летние театры</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В теплое время года праздники, как правило, проводятся на улице. На сцене летнего театра можно проводить праздник </a:t>
            </a:r>
            <a:r>
              <a:rPr kumimoji="0" lang="ru-RU"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ысыах</a:t>
            </a: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петь и танцевать, вручать награды, проводить конкурсы и просто играть в театр. Такой театр должен быть ярким и необычным.  </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0000"/>
                </a:solidFill>
              </a:rPr>
              <a:t> </a:t>
            </a:r>
            <a:endParaRPr lang="ru-RU" dirty="0">
              <a:solidFill>
                <a:srgbClr val="FF0000"/>
              </a:solidFill>
            </a:endParaRPr>
          </a:p>
        </p:txBody>
      </p:sp>
      <p:pic>
        <p:nvPicPr>
          <p:cNvPr id="7" name="Picture 4" descr="Рисунок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675688" y="0"/>
            <a:ext cx="468312" cy="6858000"/>
          </a:xfrm>
          <a:prstGeom prst="rect">
            <a:avLst/>
          </a:prstGeom>
          <a:noFill/>
          <a:ln w="9525">
            <a:solidFill>
              <a:srgbClr val="996633"/>
            </a:solidFill>
            <a:miter lim="800000"/>
            <a:headEnd/>
            <a:tailEnd/>
          </a:ln>
          <a:extLst>
            <a:ext uri="{909E8E84-426E-40DD-AFC4-6F175D3DCCD1}">
              <a14:hiddenFill xmlns="" xmlns:a14="http://schemas.microsoft.com/office/drawing/2010/main">
                <a:solidFill>
                  <a:srgbClr val="FFFFFF"/>
                </a:solidFill>
              </a14:hiddenFill>
            </a:ext>
          </a:extLst>
        </p:spPr>
      </p:pic>
      <p:pic>
        <p:nvPicPr>
          <p:cNvPr id="8" name="Picture 4" descr="Рисунок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0"/>
            <a:ext cx="468313" cy="6858000"/>
          </a:xfrm>
          <a:prstGeom prst="rect">
            <a:avLst/>
          </a:prstGeom>
          <a:noFill/>
          <a:ln w="9525">
            <a:solidFill>
              <a:srgbClr val="996633"/>
            </a:solidFill>
            <a:miter lim="800000"/>
            <a:headEnd/>
            <a:tailEnd/>
          </a:ln>
          <a:extLst>
            <a:ext uri="{909E8E84-426E-40DD-AFC4-6F175D3DCCD1}">
              <a14:hiddenFill xmlns="" xmlns:a14="http://schemas.microsoft.com/office/drawing/2010/main">
                <a:solidFill>
                  <a:srgbClr val="FFFFFF"/>
                </a:solidFill>
              </a14:hiddenFill>
            </a:ext>
          </a:extLst>
        </p:spPr>
      </p:pic>
      <p:sp>
        <p:nvSpPr>
          <p:cNvPr id="57345" name="Rectangle 1"/>
          <p:cNvSpPr>
            <a:spLocks noChangeArrowheads="1"/>
          </p:cNvSpPr>
          <p:nvPr/>
        </p:nvSpPr>
        <p:spPr bwMode="auto">
          <a:xfrm>
            <a:off x="642910" y="1842194"/>
            <a:ext cx="7929618"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95300" algn="l"/>
              </a:tabLst>
            </a:pPr>
            <a:r>
              <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2465" name="Rectangle 1"/>
          <p:cNvSpPr>
            <a:spLocks noChangeArrowheads="1"/>
          </p:cNvSpPr>
          <p:nvPr/>
        </p:nvSpPr>
        <p:spPr bwMode="auto">
          <a:xfrm>
            <a:off x="571472" y="1842194"/>
            <a:ext cx="8001056" cy="18774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3.Спортивные площадки</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Спортивные площадки – важная часть оформления территории ДОУ. Ведь значительная часть занятий  может проводиться на свежем воздухе. Баскетбольные корзины, ямы с песком для прыжков, разнообразные турникеты и кольца для </a:t>
            </a:r>
            <a:r>
              <a:rPr kumimoji="0" lang="ru-RU"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подлезания</a:t>
            </a: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и </a:t>
            </a:r>
            <a:r>
              <a:rPr kumimoji="0" lang="ru-RU"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пролезания</a:t>
            </a: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Даже обычное бревно и разные по величине и высоте древесные спилы могут служить неплохими спортивными снарядами. </a:t>
            </a:r>
          </a:p>
          <a:p>
            <a:pPr marL="0" marR="0" lvl="0" indent="0" algn="just" defTabSz="914400" rtl="0" eaLnBrk="0" fontAlgn="base" latinLnBrk="0" hangingPunct="0">
              <a:lnSpc>
                <a:spcPct val="100000"/>
              </a:lnSpc>
              <a:spcBef>
                <a:spcPct val="0"/>
              </a:spcBef>
              <a:spcAft>
                <a:spcPct val="0"/>
              </a:spcAft>
              <a:buClrTx/>
              <a:buSzTx/>
              <a:buFontTx/>
              <a:buNone/>
              <a:tabLst/>
            </a:pPr>
            <a:endParaRPr lang="ru-RU" sz="1400" dirty="0" smtClean="0">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2466" name="Rectangle 2"/>
          <p:cNvSpPr>
            <a:spLocks noChangeArrowheads="1"/>
          </p:cNvSpPr>
          <p:nvPr/>
        </p:nvSpPr>
        <p:spPr bwMode="auto">
          <a:xfrm>
            <a:off x="500034" y="3429000"/>
            <a:ext cx="8143932"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4. Экологический центр </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Вместе со взрослыми дети выращивают рассаду, ухаживают за растениями. Воспитатели создают парадные клумбы, клумбы-мозаики, альпийские горки,   высаживают цветы в форме узоров, бабочек, создают композиции в нестандартных вазонах. Очень важно, чтобы все дорожки, клумбы, цветники, горки, газоны, группы кустарников и деревьев сочетались между собой по форме и цвету. Даже цвет забора имеет значение для восприятия цветника, который находится рядом. Вместе с красками цветников он создает радужное, приподнятое настроение.</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0000"/>
                </a:solidFill>
              </a:rPr>
              <a:t> </a:t>
            </a:r>
            <a:endParaRPr lang="ru-RU" dirty="0">
              <a:solidFill>
                <a:srgbClr val="FF0000"/>
              </a:solidFill>
            </a:endParaRPr>
          </a:p>
        </p:txBody>
      </p:sp>
      <p:pic>
        <p:nvPicPr>
          <p:cNvPr id="7" name="Picture 4" descr="Рисунок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675688" y="0"/>
            <a:ext cx="468312" cy="6858000"/>
          </a:xfrm>
          <a:prstGeom prst="rect">
            <a:avLst/>
          </a:prstGeom>
          <a:noFill/>
          <a:ln w="9525">
            <a:solidFill>
              <a:srgbClr val="996633"/>
            </a:solidFill>
            <a:miter lim="800000"/>
            <a:headEnd/>
            <a:tailEnd/>
          </a:ln>
          <a:extLst>
            <a:ext uri="{909E8E84-426E-40DD-AFC4-6F175D3DCCD1}">
              <a14:hiddenFill xmlns="" xmlns:a14="http://schemas.microsoft.com/office/drawing/2010/main">
                <a:solidFill>
                  <a:srgbClr val="FFFFFF"/>
                </a:solidFill>
              </a14:hiddenFill>
            </a:ext>
          </a:extLst>
        </p:spPr>
      </p:pic>
      <p:pic>
        <p:nvPicPr>
          <p:cNvPr id="8" name="Picture 4" descr="Рисунок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0"/>
            <a:ext cx="468313" cy="6858000"/>
          </a:xfrm>
          <a:prstGeom prst="rect">
            <a:avLst/>
          </a:prstGeom>
          <a:noFill/>
          <a:ln w="9525">
            <a:solidFill>
              <a:srgbClr val="996633"/>
            </a:solidFill>
            <a:miter lim="800000"/>
            <a:headEnd/>
            <a:tailEnd/>
          </a:ln>
          <a:extLst>
            <a:ext uri="{909E8E84-426E-40DD-AFC4-6F175D3DCCD1}">
              <a14:hiddenFill xmlns="" xmlns:a14="http://schemas.microsoft.com/office/drawing/2010/main">
                <a:solidFill>
                  <a:srgbClr val="FFFFFF"/>
                </a:solidFill>
              </a14:hiddenFill>
            </a:ext>
          </a:extLst>
        </p:spPr>
      </p:pic>
      <p:sp>
        <p:nvSpPr>
          <p:cNvPr id="57345" name="Rectangle 1"/>
          <p:cNvSpPr>
            <a:spLocks noChangeArrowheads="1"/>
          </p:cNvSpPr>
          <p:nvPr/>
        </p:nvSpPr>
        <p:spPr bwMode="auto">
          <a:xfrm>
            <a:off x="642910" y="1842194"/>
            <a:ext cx="7929618"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95300" algn="l"/>
              </a:tabLst>
            </a:pPr>
            <a:r>
              <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2465" name="Rectangle 1"/>
          <p:cNvSpPr>
            <a:spLocks noChangeArrowheads="1"/>
          </p:cNvSpPr>
          <p:nvPr/>
        </p:nvSpPr>
        <p:spPr bwMode="auto">
          <a:xfrm>
            <a:off x="571472" y="1842194"/>
            <a:ext cx="8001056"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2466" name="Rectangle 2"/>
          <p:cNvSpPr>
            <a:spLocks noChangeArrowheads="1"/>
          </p:cNvSpPr>
          <p:nvPr/>
        </p:nvSpPr>
        <p:spPr bwMode="auto">
          <a:xfrm>
            <a:off x="500034" y="3429000"/>
            <a:ext cx="8143932"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Прямоугольник 9"/>
          <p:cNvSpPr/>
          <p:nvPr/>
        </p:nvSpPr>
        <p:spPr>
          <a:xfrm>
            <a:off x="500034" y="1785926"/>
            <a:ext cx="8143932" cy="1477328"/>
          </a:xfrm>
          <a:prstGeom prst="rect">
            <a:avLst/>
          </a:prstGeom>
        </p:spPr>
        <p:txBody>
          <a:bodyPr wrap="square">
            <a:spAutoFit/>
          </a:bodyPr>
          <a:lstStyle/>
          <a:p>
            <a:r>
              <a:rPr lang="ru-RU" b="1" dirty="0" smtClean="0"/>
              <a:t>5. Площадка  по  правилам дорожного движения: </a:t>
            </a:r>
            <a:r>
              <a:rPr lang="ru-RU" dirty="0" smtClean="0"/>
              <a:t>дорожная разметка с пешеходным переходом, круглая площадь. Эта площадка ежегодно может использоваться для проведения игр и занятий по обучению детей безопасному поведению на улицах и дорогах. Здесь же могут проходить   викторины по ПДД внутри детского сада. </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39784"/>
          </a:xfrm>
        </p:spPr>
        <p:txBody>
          <a:bodyPr>
            <a:normAutofit fontScale="90000"/>
          </a:bodyPr>
          <a:lstStyle/>
          <a:p>
            <a:r>
              <a:rPr lang="ru-RU" b="1" dirty="0" smtClean="0"/>
              <a:t/>
            </a:r>
            <a:br>
              <a:rPr lang="ru-RU" b="1" dirty="0" smtClean="0"/>
            </a:br>
            <a:r>
              <a:rPr lang="ru-RU" b="1" dirty="0" smtClean="0">
                <a:solidFill>
                  <a:srgbClr val="FF0000"/>
                </a:solidFill>
              </a:rPr>
              <a:t>Этапы реализации проекта</a:t>
            </a:r>
            <a:r>
              <a:rPr lang="ru-RU" dirty="0" smtClean="0"/>
              <a:t/>
            </a:r>
            <a:br>
              <a:rPr lang="ru-RU" dirty="0" smtClean="0"/>
            </a:br>
            <a:endParaRPr lang="ru-RU" dirty="0">
              <a:solidFill>
                <a:srgbClr val="FF0000"/>
              </a:solidFill>
            </a:endParaRPr>
          </a:p>
        </p:txBody>
      </p:sp>
      <p:sp>
        <p:nvSpPr>
          <p:cNvPr id="5" name="Содержимое 4"/>
          <p:cNvSpPr>
            <a:spLocks noGrp="1"/>
          </p:cNvSpPr>
          <p:nvPr>
            <p:ph sz="half" idx="1"/>
          </p:nvPr>
        </p:nvSpPr>
        <p:spPr/>
        <p:txBody>
          <a:bodyPr>
            <a:noAutofit/>
          </a:bodyPr>
          <a:lstStyle/>
          <a:p>
            <a:pPr>
              <a:buNone/>
            </a:pPr>
            <a:r>
              <a:rPr lang="ru-RU" sz="1600" b="1" dirty="0" smtClean="0"/>
              <a:t>Организационный этап  2016г.</a:t>
            </a:r>
            <a:endParaRPr lang="ru-RU" sz="1600" dirty="0" smtClean="0"/>
          </a:p>
          <a:p>
            <a:pPr>
              <a:buNone/>
            </a:pPr>
            <a:r>
              <a:rPr lang="ru-RU" sz="1600" dirty="0" smtClean="0"/>
              <a:t>1) детальное обследование территории и выделение наиболее интересных объектов;</a:t>
            </a:r>
          </a:p>
          <a:p>
            <a:pPr>
              <a:buNone/>
            </a:pPr>
            <a:r>
              <a:rPr lang="ru-RU" sz="1600" dirty="0" smtClean="0"/>
              <a:t> 2) оформление экологического паспорта двора дошкольного учреждения </a:t>
            </a:r>
          </a:p>
          <a:p>
            <a:pPr>
              <a:buNone/>
            </a:pPr>
            <a:r>
              <a:rPr lang="ru-RU" sz="1600" dirty="0" smtClean="0"/>
              <a:t>3) составление карты - схемы создания участка;</a:t>
            </a:r>
          </a:p>
          <a:p>
            <a:pPr>
              <a:buNone/>
            </a:pPr>
            <a:r>
              <a:rPr lang="ru-RU" sz="1600" dirty="0" smtClean="0"/>
              <a:t>4) разработка Положения о конкурсе по благоустройству территории детского сада среди педагогов и родителей;</a:t>
            </a:r>
          </a:p>
          <a:p>
            <a:pPr>
              <a:buNone/>
            </a:pPr>
            <a:r>
              <a:rPr lang="ru-RU" sz="1600" dirty="0" smtClean="0"/>
              <a:t> 5)   привлечение родителей, общественности к благоустройству территории </a:t>
            </a:r>
          </a:p>
          <a:p>
            <a:pPr>
              <a:buNone/>
            </a:pPr>
            <a:r>
              <a:rPr lang="ru-RU" sz="1600" b="1" dirty="0" smtClean="0"/>
              <a:t> </a:t>
            </a:r>
            <a:endParaRPr lang="ru-RU" sz="1600" dirty="0" smtClean="0"/>
          </a:p>
          <a:p>
            <a:endParaRPr lang="ru-RU" sz="1600" dirty="0"/>
          </a:p>
        </p:txBody>
      </p:sp>
      <p:sp>
        <p:nvSpPr>
          <p:cNvPr id="6" name="Содержимое 5"/>
          <p:cNvSpPr>
            <a:spLocks noGrp="1"/>
          </p:cNvSpPr>
          <p:nvPr>
            <p:ph sz="half" idx="2"/>
          </p:nvPr>
        </p:nvSpPr>
        <p:spPr>
          <a:xfrm>
            <a:off x="4648200" y="1600201"/>
            <a:ext cx="4038600" cy="3114684"/>
          </a:xfrm>
        </p:spPr>
        <p:txBody>
          <a:bodyPr>
            <a:normAutofit fontScale="25000" lnSpcReduction="20000"/>
          </a:bodyPr>
          <a:lstStyle/>
          <a:p>
            <a:pPr>
              <a:buNone/>
            </a:pPr>
            <a:r>
              <a:rPr lang="ru-RU" sz="5600" b="1" dirty="0" smtClean="0"/>
              <a:t>Внедренческий этап  2016-2017г.</a:t>
            </a:r>
            <a:endParaRPr lang="ru-RU" sz="5600" dirty="0" smtClean="0"/>
          </a:p>
          <a:p>
            <a:pPr marL="742950" indent="-742950">
              <a:buNone/>
            </a:pPr>
            <a:r>
              <a:rPr lang="ru-RU" sz="5600" dirty="0" smtClean="0"/>
              <a:t>1)Реконструкция имеющегося оборудования и оформление участков в соответствии с задачами проекта и требованиями охраны жизни и здоровья детей: </a:t>
            </a:r>
          </a:p>
          <a:p>
            <a:pPr marL="742950" indent="-742950">
              <a:buNone/>
            </a:pPr>
            <a:r>
              <a:rPr lang="ru-RU" sz="5600" dirty="0" smtClean="0"/>
              <a:t>- разбивка клумб, создание игрового и спортивного оборудования в соответствии с проектом;</a:t>
            </a:r>
          </a:p>
          <a:p>
            <a:pPr>
              <a:buNone/>
            </a:pPr>
            <a:r>
              <a:rPr lang="ru-RU" sz="5600" dirty="0" smtClean="0"/>
              <a:t>- создание зон эмоциональной разгрузки для детей (беседки, лавочки) </a:t>
            </a:r>
          </a:p>
          <a:p>
            <a:pPr>
              <a:buNone/>
            </a:pPr>
            <a:r>
              <a:rPr lang="ru-RU" sz="5600" dirty="0" smtClean="0"/>
              <a:t> -  обновление дорожной разметки.</a:t>
            </a:r>
          </a:p>
          <a:p>
            <a:pPr>
              <a:buNone/>
            </a:pPr>
            <a:r>
              <a:rPr lang="ru-RU" sz="5600" dirty="0" smtClean="0"/>
              <a:t>- создание зон для экспериментирования и проведения опытов с водой и песком;</a:t>
            </a:r>
          </a:p>
          <a:p>
            <a:pPr>
              <a:buNone/>
            </a:pPr>
            <a:r>
              <a:rPr lang="ru-RU" sz="5600" dirty="0" smtClean="0"/>
              <a:t>2) Приобретение и установка солнцезащитных  навесов на участках  групп. </a:t>
            </a:r>
          </a:p>
          <a:p>
            <a:pPr>
              <a:buNone/>
            </a:pPr>
            <a:r>
              <a:rPr lang="ru-RU" sz="5600" dirty="0" smtClean="0"/>
              <a:t>3) Приобретение и установка волейбольной сетки на спортивной   площадке. </a:t>
            </a:r>
          </a:p>
          <a:p>
            <a:pPr>
              <a:buNone/>
            </a:pPr>
            <a:r>
              <a:rPr lang="ru-RU" sz="5600" dirty="0" smtClean="0"/>
              <a:t> 4) Установка крышек на песочницы. </a:t>
            </a:r>
          </a:p>
          <a:p>
            <a:pPr>
              <a:buNone/>
            </a:pPr>
            <a:r>
              <a:rPr lang="ru-RU" sz="5600" dirty="0" smtClean="0"/>
              <a:t> 5) Участие в конкурсе по благоустройству территории </a:t>
            </a:r>
          </a:p>
          <a:p>
            <a:pPr>
              <a:buNone/>
            </a:pPr>
            <a:r>
              <a:rPr lang="ru-RU" sz="5600" dirty="0" smtClean="0"/>
              <a:t>  </a:t>
            </a:r>
          </a:p>
          <a:p>
            <a:pPr>
              <a:buNone/>
            </a:pPr>
            <a:endParaRPr lang="ru-RU" sz="1800" dirty="0" smtClean="0"/>
          </a:p>
          <a:p>
            <a:r>
              <a:rPr lang="ru-RU" sz="1800" dirty="0" smtClean="0"/>
              <a:t> </a:t>
            </a:r>
          </a:p>
          <a:p>
            <a:endParaRPr lang="ru-RU" dirty="0"/>
          </a:p>
        </p:txBody>
      </p:sp>
      <p:pic>
        <p:nvPicPr>
          <p:cNvPr id="7" name="Picture 4" descr="Рисунок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468313" cy="6858000"/>
          </a:xfrm>
          <a:prstGeom prst="rect">
            <a:avLst/>
          </a:prstGeom>
          <a:noFill/>
          <a:ln w="9525">
            <a:solidFill>
              <a:srgbClr val="996633"/>
            </a:solidFill>
            <a:miter lim="800000"/>
            <a:headEnd/>
            <a:tailEnd/>
          </a:ln>
          <a:extLst>
            <a:ext uri="{909E8E84-426E-40DD-AFC4-6F175D3DCCD1}">
              <a14:hiddenFill xmlns="" xmlns:a14="http://schemas.microsoft.com/office/drawing/2010/main">
                <a:solidFill>
                  <a:srgbClr val="FFFFFF"/>
                </a:solidFill>
              </a14:hiddenFill>
            </a:ext>
          </a:extLst>
        </p:spPr>
      </p:pic>
      <p:pic>
        <p:nvPicPr>
          <p:cNvPr id="8" name="Picture 4" descr="Рисунок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675688" y="0"/>
            <a:ext cx="468312" cy="6858000"/>
          </a:xfrm>
          <a:prstGeom prst="rect">
            <a:avLst/>
          </a:prstGeom>
          <a:noFill/>
          <a:ln w="9525">
            <a:solidFill>
              <a:srgbClr val="996633"/>
            </a:solidFill>
            <a:miter lim="800000"/>
            <a:headEnd/>
            <a:tailEnd/>
          </a:ln>
          <a:extLst>
            <a:ext uri="{909E8E84-426E-40DD-AFC4-6F175D3DCCD1}">
              <a14:hiddenFill xmlns=""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descr="Рисунок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468313" cy="6858000"/>
          </a:xfrm>
          <a:prstGeom prst="rect">
            <a:avLst/>
          </a:prstGeom>
          <a:noFill/>
          <a:ln w="9525">
            <a:solidFill>
              <a:srgbClr val="996633"/>
            </a:solidFill>
            <a:miter lim="800000"/>
            <a:headEnd/>
            <a:tailEnd/>
          </a:ln>
          <a:extLst>
            <a:ext uri="{909E8E84-426E-40DD-AFC4-6F175D3DCCD1}">
              <a14:hiddenFill xmlns="" xmlns:a14="http://schemas.microsoft.com/office/drawing/2010/main">
                <a:solidFill>
                  <a:srgbClr val="FFFFFF"/>
                </a:solidFill>
              </a14:hiddenFill>
            </a:ext>
          </a:extLst>
        </p:spPr>
      </p:pic>
      <p:pic>
        <p:nvPicPr>
          <p:cNvPr id="3075" name="Picture 4" descr="Рисунок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675688" y="0"/>
            <a:ext cx="468312" cy="6858000"/>
          </a:xfrm>
          <a:prstGeom prst="rect">
            <a:avLst/>
          </a:prstGeom>
          <a:noFill/>
          <a:ln w="9525">
            <a:solidFill>
              <a:srgbClr val="996633"/>
            </a:solidFill>
            <a:miter lim="800000"/>
            <a:headEnd/>
            <a:tailEnd/>
          </a:ln>
          <a:extLst>
            <a:ext uri="{909E8E84-426E-40DD-AFC4-6F175D3DCCD1}">
              <a14:hiddenFill xmlns="" xmlns:a14="http://schemas.microsoft.com/office/drawing/2010/main">
                <a:solidFill>
                  <a:srgbClr val="FFFFFF"/>
                </a:solidFill>
              </a14:hiddenFill>
            </a:ext>
          </a:extLst>
        </p:spPr>
      </p:pic>
      <p:sp>
        <p:nvSpPr>
          <p:cNvPr id="3076" name="Прямоугольник 1"/>
          <p:cNvSpPr>
            <a:spLocks noChangeArrowheads="1"/>
          </p:cNvSpPr>
          <p:nvPr/>
        </p:nvSpPr>
        <p:spPr bwMode="auto">
          <a:xfrm>
            <a:off x="900113" y="549275"/>
            <a:ext cx="7416800" cy="15696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indent="449263" algn="ctr"/>
            <a:r>
              <a:rPr lang="ru-RU" sz="2400" b="1" dirty="0" smtClean="0">
                <a:solidFill>
                  <a:srgbClr val="FF0000"/>
                </a:solidFill>
                <a:latin typeface="Times New Roman" pitchFamily="18" charset="0"/>
                <a:cs typeface="Times New Roman" pitchFamily="18" charset="0"/>
              </a:rPr>
              <a:t>Актуальность</a:t>
            </a:r>
          </a:p>
          <a:p>
            <a:pPr indent="449263" algn="ctr"/>
            <a:endParaRPr lang="ru-RU" sz="2400" b="1" dirty="0" smtClean="0">
              <a:solidFill>
                <a:srgbClr val="FF0000"/>
              </a:solidFill>
              <a:latin typeface="Times New Roman" pitchFamily="18" charset="0"/>
              <a:cs typeface="Times New Roman" pitchFamily="18" charset="0"/>
            </a:endParaRPr>
          </a:p>
          <a:p>
            <a:pPr indent="449263" algn="ctr"/>
            <a:endParaRPr lang="ru-RU" sz="2400" b="1" dirty="0" smtClean="0">
              <a:solidFill>
                <a:srgbClr val="000066"/>
              </a:solidFill>
              <a:latin typeface="Times New Roman" pitchFamily="18" charset="0"/>
              <a:cs typeface="Times New Roman" pitchFamily="18" charset="0"/>
            </a:endParaRPr>
          </a:p>
          <a:p>
            <a:pPr indent="449263" algn="just"/>
            <a:endParaRPr lang="ru-RU" sz="2400" b="1" dirty="0" smtClean="0">
              <a:solidFill>
                <a:srgbClr val="000066"/>
              </a:solidFill>
              <a:latin typeface="Times New Roman" pitchFamily="18" charset="0"/>
              <a:cs typeface="Times New Roman" pitchFamily="18" charset="0"/>
            </a:endParaRPr>
          </a:p>
        </p:txBody>
      </p:sp>
      <p:graphicFrame>
        <p:nvGraphicFramePr>
          <p:cNvPr id="6" name="Таблица 5"/>
          <p:cNvGraphicFramePr>
            <a:graphicFrameLocks noGrp="1"/>
          </p:cNvGraphicFramePr>
          <p:nvPr/>
        </p:nvGraphicFramePr>
        <p:xfrm>
          <a:off x="785786" y="1428736"/>
          <a:ext cx="7786743" cy="1536071"/>
        </p:xfrm>
        <a:graphic>
          <a:graphicData uri="http://schemas.openxmlformats.org/drawingml/2006/table">
            <a:tbl>
              <a:tblPr/>
              <a:tblGrid>
                <a:gridCol w="1633157"/>
                <a:gridCol w="1125476"/>
                <a:gridCol w="1651155"/>
                <a:gridCol w="1950788"/>
                <a:gridCol w="1426167"/>
              </a:tblGrid>
              <a:tr h="702117">
                <a:tc>
                  <a:txBody>
                    <a:bodyPr/>
                    <a:lstStyle/>
                    <a:p>
                      <a:pPr algn="ctr">
                        <a:lnSpc>
                          <a:spcPct val="115000"/>
                        </a:lnSpc>
                        <a:spcAft>
                          <a:spcPts val="0"/>
                        </a:spcAft>
                      </a:pPr>
                      <a:r>
                        <a:rPr lang="ru-RU" sz="2000" dirty="0">
                          <a:latin typeface="Times New Roman"/>
                          <a:ea typeface="Times New Roman"/>
                          <a:cs typeface="Times New Roman"/>
                        </a:rPr>
                        <a:t>2011</a:t>
                      </a:r>
                      <a:endParaRPr lang="ru-RU" sz="2000" dirty="0">
                        <a:latin typeface="Calibri"/>
                        <a:ea typeface="Times New Roman"/>
                        <a:cs typeface="Times New Roman"/>
                      </a:endParaRP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000" dirty="0">
                          <a:latin typeface="Times New Roman"/>
                          <a:ea typeface="Times New Roman"/>
                          <a:cs typeface="Times New Roman"/>
                        </a:rPr>
                        <a:t>2012</a:t>
                      </a:r>
                      <a:endParaRPr lang="ru-RU" sz="2000" dirty="0">
                        <a:latin typeface="Calibri"/>
                        <a:ea typeface="Times New Roman"/>
                        <a:cs typeface="Times New Roman"/>
                      </a:endParaRP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dirty="0">
                          <a:latin typeface="Times New Roman"/>
                          <a:ea typeface="Times New Roman"/>
                          <a:cs typeface="Times New Roman"/>
                        </a:rPr>
                        <a:t>2013</a:t>
                      </a:r>
                      <a:endParaRPr lang="ru-RU" sz="2000" dirty="0">
                        <a:latin typeface="Calibri"/>
                        <a:ea typeface="Times New Roman"/>
                        <a:cs typeface="Times New Roman"/>
                      </a:endParaRP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dirty="0">
                          <a:latin typeface="Times New Roman"/>
                          <a:ea typeface="Times New Roman"/>
                          <a:cs typeface="Times New Roman"/>
                        </a:rPr>
                        <a:t>2014</a:t>
                      </a:r>
                      <a:endParaRPr lang="ru-RU" sz="2000" dirty="0">
                        <a:latin typeface="Calibri"/>
                        <a:ea typeface="Times New Roman"/>
                        <a:cs typeface="Times New Roman"/>
                      </a:endParaRP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a:latin typeface="Times New Roman"/>
                          <a:ea typeface="Times New Roman"/>
                          <a:cs typeface="Times New Roman"/>
                        </a:rPr>
                        <a:t>2015</a:t>
                      </a:r>
                      <a:endParaRPr lang="ru-RU" sz="2000">
                        <a:latin typeface="Calibri"/>
                        <a:ea typeface="Times New Roman"/>
                        <a:cs typeface="Times New Roman"/>
                      </a:endParaRP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3954">
                <a:tc>
                  <a:txBody>
                    <a:bodyPr/>
                    <a:lstStyle/>
                    <a:p>
                      <a:pPr algn="ctr">
                        <a:lnSpc>
                          <a:spcPct val="115000"/>
                        </a:lnSpc>
                        <a:spcAft>
                          <a:spcPts val="0"/>
                        </a:spcAft>
                      </a:pPr>
                      <a:r>
                        <a:rPr lang="ru-RU" sz="2000">
                          <a:latin typeface="Times New Roman"/>
                          <a:ea typeface="Times New Roman"/>
                          <a:cs typeface="Times New Roman"/>
                        </a:rPr>
                        <a:t>1447-16.5</a:t>
                      </a:r>
                      <a:endParaRPr lang="ru-RU" sz="2000">
                        <a:latin typeface="Calibri"/>
                        <a:ea typeface="Times New Roman"/>
                        <a:cs typeface="Times New Roman"/>
                      </a:endParaRP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000">
                          <a:latin typeface="Times New Roman"/>
                          <a:ea typeface="Times New Roman"/>
                          <a:cs typeface="Times New Roman"/>
                        </a:rPr>
                        <a:t>1442-16.2</a:t>
                      </a:r>
                      <a:endParaRPr lang="ru-RU" sz="2000">
                        <a:latin typeface="Calibri"/>
                        <a:ea typeface="Times New Roman"/>
                        <a:cs typeface="Times New Roman"/>
                      </a:endParaRP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dirty="0">
                          <a:latin typeface="Times New Roman"/>
                          <a:ea typeface="Times New Roman"/>
                          <a:cs typeface="Times New Roman"/>
                        </a:rPr>
                        <a:t>1428-16.4</a:t>
                      </a:r>
                      <a:endParaRPr lang="ru-RU" sz="2000" dirty="0">
                        <a:latin typeface="Calibri"/>
                        <a:ea typeface="Times New Roman"/>
                        <a:cs typeface="Times New Roman"/>
                      </a:endParaRP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dirty="0">
                          <a:latin typeface="Times New Roman"/>
                          <a:ea typeface="Times New Roman"/>
                          <a:cs typeface="Times New Roman"/>
                        </a:rPr>
                        <a:t>1533-17.3</a:t>
                      </a:r>
                      <a:endParaRPr lang="ru-RU" sz="2000" dirty="0">
                        <a:latin typeface="Calibri"/>
                        <a:ea typeface="Times New Roman"/>
                        <a:cs typeface="Times New Roman"/>
                      </a:endParaRP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dirty="0">
                          <a:latin typeface="Times New Roman"/>
                          <a:ea typeface="Times New Roman"/>
                          <a:cs typeface="Times New Roman"/>
                        </a:rPr>
                        <a:t>1684-18.5</a:t>
                      </a:r>
                      <a:endParaRPr lang="ru-RU" sz="2000" dirty="0">
                        <a:latin typeface="Calibri"/>
                        <a:ea typeface="Times New Roman"/>
                        <a:cs typeface="Times New Roman"/>
                      </a:endParaRPr>
                    </a:p>
                  </a:txBody>
                  <a:tcPr marL="44760" marR="447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Прямоугольник 7"/>
          <p:cNvSpPr/>
          <p:nvPr/>
        </p:nvSpPr>
        <p:spPr>
          <a:xfrm>
            <a:off x="571472" y="3286124"/>
            <a:ext cx="8143932" cy="2492990"/>
          </a:xfrm>
          <a:prstGeom prst="rect">
            <a:avLst/>
          </a:prstGeom>
        </p:spPr>
        <p:txBody>
          <a:bodyPr wrap="square">
            <a:spAutoFit/>
          </a:bodyPr>
          <a:lstStyle/>
          <a:p>
            <a:pPr lvl="0" algn="just" eaLnBrk="0" fontAlgn="base" hangingPunct="0">
              <a:spcBef>
                <a:spcPct val="0"/>
              </a:spcBef>
              <a:spcAft>
                <a:spcPct val="0"/>
              </a:spcAft>
            </a:pPr>
            <a:endParaRPr lang="ru-RU" sz="1600" dirty="0" smtClean="0">
              <a:latin typeface="Times New Roman" pitchFamily="18" charset="0"/>
              <a:cs typeface="Times New Roman" pitchFamily="18" charset="0"/>
            </a:endParaRPr>
          </a:p>
          <a:p>
            <a:pPr lvl="0" algn="just" fontAlgn="base">
              <a:spcBef>
                <a:spcPct val="0"/>
              </a:spcBef>
              <a:spcAft>
                <a:spcPct val="0"/>
              </a:spcAft>
            </a:pPr>
            <a:r>
              <a:rPr lang="ru-RU" sz="1600" dirty="0" smtClean="0">
                <a:latin typeface="Times New Roman" pitchFamily="18" charset="0"/>
                <a:cs typeface="Times New Roman" pitchFamily="18" charset="0"/>
              </a:rPr>
              <a:t>На период 2011-2016 гг. рождаемость населения нашего города повышается,  соответственно появляется нуждаемость в  дошкольных учреждениях, на данный момент на территории 202  микрорайона и прилегающего нового квартала 203 микрорайона, имеется всего 1 детский сад. Таким является </a:t>
            </a:r>
            <a:r>
              <a:rPr lang="ru-RU" sz="1600" dirty="0" smtClean="0">
                <a:latin typeface="Times New Roman" pitchFamily="18" charset="0"/>
                <a:ea typeface="Times New Roman" pitchFamily="18" charset="0"/>
                <a:cs typeface="Times New Roman" pitchFamily="18" charset="0"/>
              </a:rPr>
              <a:t>Муниципальное бюджетное дошкольное образовательное учреждение </a:t>
            </a:r>
            <a:r>
              <a:rPr lang="ru-RU" sz="1600" dirty="0" smtClean="0">
                <a:ea typeface="Times New Roman" pitchFamily="18" charset="0"/>
                <a:cs typeface="Times New Roman" pitchFamily="18" charset="0"/>
              </a:rPr>
              <a:t>«</a:t>
            </a:r>
            <a:r>
              <a:rPr lang="ru-RU" sz="1600" dirty="0" smtClean="0">
                <a:latin typeface="Times New Roman" pitchFamily="18" charset="0"/>
                <a:ea typeface="Times New Roman" pitchFamily="18" charset="0"/>
                <a:cs typeface="Times New Roman" pitchFamily="18" charset="0"/>
              </a:rPr>
              <a:t>Центр развития ребенка </a:t>
            </a:r>
            <a:r>
              <a:rPr lang="ru-RU" sz="1600" dirty="0" smtClean="0">
                <a:ea typeface="Times New Roman" pitchFamily="18" charset="0"/>
                <a:cs typeface="Times New Roman" pitchFamily="18" charset="0"/>
              </a:rPr>
              <a:t>–</a:t>
            </a:r>
            <a:r>
              <a:rPr lang="ru-RU" sz="1600" dirty="0" smtClean="0">
                <a:latin typeface="Times New Roman" pitchFamily="18" charset="0"/>
                <a:ea typeface="Times New Roman" pitchFamily="18" charset="0"/>
                <a:cs typeface="Times New Roman" pitchFamily="18" charset="0"/>
              </a:rPr>
              <a:t> Детский  сад №26 </a:t>
            </a:r>
            <a:r>
              <a:rPr lang="ru-RU" sz="1600" dirty="0" smtClean="0">
                <a:ea typeface="Times New Roman" pitchFamily="18" charset="0"/>
                <a:cs typeface="Times New Roman" pitchFamily="18" charset="0"/>
              </a:rPr>
              <a:t>«</a:t>
            </a:r>
            <a:r>
              <a:rPr lang="ru-RU" sz="1600" dirty="0" smtClean="0">
                <a:latin typeface="Times New Roman" pitchFamily="18" charset="0"/>
                <a:ea typeface="Times New Roman" pitchFamily="18" charset="0"/>
                <a:cs typeface="Times New Roman" pitchFamily="18" charset="0"/>
              </a:rPr>
              <a:t>Кустук</a:t>
            </a:r>
            <a:r>
              <a:rPr lang="ru-RU" sz="1600" dirty="0" smtClean="0">
                <a:ea typeface="Times New Roman" pitchFamily="18" charset="0"/>
                <a:cs typeface="Times New Roman" pitchFamily="18" charset="0"/>
              </a:rPr>
              <a:t>»</a:t>
            </a:r>
            <a:r>
              <a:rPr lang="ru-RU" sz="1600" dirty="0" smtClean="0">
                <a:latin typeface="Times New Roman" pitchFamily="18" charset="0"/>
                <a:ea typeface="Times New Roman" pitchFamily="18" charset="0"/>
                <a:cs typeface="Times New Roman" pitchFamily="18" charset="0"/>
              </a:rPr>
              <a:t> городского округа </a:t>
            </a:r>
            <a:r>
              <a:rPr lang="ru-RU" sz="1600" dirty="0" smtClean="0">
                <a:ea typeface="Times New Roman" pitchFamily="18" charset="0"/>
                <a:cs typeface="Times New Roman" pitchFamily="18" charset="0"/>
              </a:rPr>
              <a:t>«</a:t>
            </a:r>
            <a:r>
              <a:rPr lang="ru-RU" sz="1600" dirty="0" smtClean="0">
                <a:latin typeface="Times New Roman" pitchFamily="18" charset="0"/>
                <a:ea typeface="Times New Roman" pitchFamily="18" charset="0"/>
                <a:cs typeface="Times New Roman" pitchFamily="18" charset="0"/>
              </a:rPr>
              <a:t>город Якутск</a:t>
            </a:r>
            <a:r>
              <a:rPr lang="ru-RU" sz="1600" dirty="0" smtClean="0">
                <a:ea typeface="Times New Roman" pitchFamily="18" charset="0"/>
                <a:cs typeface="Times New Roman" pitchFamily="18" charset="0"/>
              </a:rPr>
              <a:t>».</a:t>
            </a:r>
            <a:endParaRPr lang="ru-RU" sz="1600" dirty="0" smtClean="0">
              <a:latin typeface="Times New Roman" pitchFamily="18" charset="0"/>
              <a:cs typeface="Times New Roman" pitchFamily="18" charset="0"/>
            </a:endParaRPr>
          </a:p>
          <a:p>
            <a:pPr lvl="0" algn="just" eaLnBrk="0" fontAlgn="base" hangingPunct="0">
              <a:spcBef>
                <a:spcPct val="0"/>
              </a:spcBef>
              <a:spcAft>
                <a:spcPct val="0"/>
              </a:spcAft>
            </a:pPr>
            <a:endParaRPr lang="ru-RU" sz="1600" dirty="0" smtClean="0">
              <a:latin typeface="Times New Roman" pitchFamily="18" charset="0"/>
              <a:cs typeface="Times New Roman" pitchFamily="18" charset="0"/>
            </a:endParaRPr>
          </a:p>
          <a:p>
            <a:pPr lvl="0" algn="just" eaLnBrk="0" fontAlgn="base" hangingPunct="0">
              <a:spcBef>
                <a:spcPct val="0"/>
              </a:spcBef>
              <a:spcAft>
                <a:spcPct val="0"/>
              </a:spcAft>
            </a:pPr>
            <a:endParaRPr lang="ru-RU" sz="2800" dirty="0" smtClean="0">
              <a:latin typeface="Arial" pitchFamily="34" charset="0"/>
              <a:cs typeface="Arial" pitchFamily="34" charset="0"/>
            </a:endParaRPr>
          </a:p>
        </p:txBody>
      </p:sp>
      <p:sp>
        <p:nvSpPr>
          <p:cNvPr id="9" name="Прямоугольник 8"/>
          <p:cNvSpPr/>
          <p:nvPr/>
        </p:nvSpPr>
        <p:spPr>
          <a:xfrm>
            <a:off x="1428728" y="1000109"/>
            <a:ext cx="7000924" cy="369332"/>
          </a:xfrm>
          <a:prstGeom prst="rect">
            <a:avLst/>
          </a:prstGeom>
        </p:spPr>
        <p:txBody>
          <a:bodyPr wrap="square">
            <a:spAutoFit/>
          </a:bodyPr>
          <a:lstStyle/>
          <a:p>
            <a:pPr lvl="0" algn="just" fontAlgn="base">
              <a:spcBef>
                <a:spcPct val="0"/>
              </a:spcBef>
              <a:spcAft>
                <a:spcPct val="0"/>
              </a:spcAft>
            </a:pPr>
            <a:r>
              <a:rPr lang="ru-RU" b="1" dirty="0" smtClean="0">
                <a:latin typeface="Times New Roman" pitchFamily="18" charset="0"/>
                <a:ea typeface="Times New Roman" pitchFamily="18" charset="0"/>
                <a:cs typeface="Times New Roman" pitchFamily="18" charset="0"/>
              </a:rPr>
              <a:t> Рождаемость по городу Якутску (2011 -2015гг.) </a:t>
            </a:r>
            <a:endParaRPr lang="ru-RU" sz="1100" dirty="0" smtClean="0">
              <a:latin typeface="Arial" pitchFamily="34" charset="0"/>
              <a:cs typeface="Arial" pitchFamily="34" charset="0"/>
            </a:endParaRPr>
          </a:p>
        </p:txBody>
      </p:sp>
      <p:sp>
        <p:nvSpPr>
          <p:cNvPr id="12" name="Прямоугольник 11"/>
          <p:cNvSpPr/>
          <p:nvPr/>
        </p:nvSpPr>
        <p:spPr>
          <a:xfrm>
            <a:off x="2954922" y="3244334"/>
            <a:ext cx="3234155" cy="369332"/>
          </a:xfrm>
          <a:prstGeom prst="rect">
            <a:avLst/>
          </a:prstGeom>
        </p:spPr>
        <p:txBody>
          <a:bodyPr wrap="none">
            <a:spAutoFit/>
          </a:bodyPr>
          <a:lstStyle/>
          <a:p>
            <a:pPr lvl="0" algn="just" eaLnBrk="0" fontAlgn="base" hangingPunct="0">
              <a:spcBef>
                <a:spcPct val="0"/>
              </a:spcBef>
              <a:spcAft>
                <a:spcPct val="0"/>
              </a:spcAft>
            </a:pPr>
            <a:r>
              <a:rPr lang="ru-RU" dirty="0" smtClean="0">
                <a:latin typeface="Times New Roman" pitchFamily="18" charset="0"/>
                <a:ea typeface="Times New Roman" pitchFamily="18" charset="0"/>
                <a:cs typeface="Times New Roman" pitchFamily="18" charset="0"/>
              </a:rPr>
              <a:t>Девочки-51%    Мальчики-49%</a:t>
            </a:r>
          </a:p>
        </p:txBody>
      </p:sp>
    </p:spTree>
    <p:extLst>
      <p:ext uri="{BB962C8B-B14F-4D97-AF65-F5344CB8AC3E}">
        <p14:creationId xmlns="" xmlns:p14="http://schemas.microsoft.com/office/powerpoint/2010/main" val="94061915"/>
      </p:ext>
    </p:extLst>
  </p:cSld>
  <p:clrMapOvr>
    <a:masterClrMapping/>
  </p:clrMapOvr>
  <mc:AlternateContent xmlns:mc="http://schemas.openxmlformats.org/markup-compatibility/2006">
    <mc:Choice xmlns=""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0000"/>
                </a:solidFill>
              </a:rPr>
              <a:t> </a:t>
            </a:r>
            <a:endParaRPr lang="ru-RU" dirty="0">
              <a:solidFill>
                <a:srgbClr val="FF0000"/>
              </a:solidFill>
            </a:endParaRPr>
          </a:p>
        </p:txBody>
      </p:sp>
      <p:pic>
        <p:nvPicPr>
          <p:cNvPr id="7" name="Picture 4" descr="Рисунок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675688" y="0"/>
            <a:ext cx="468312" cy="6858000"/>
          </a:xfrm>
          <a:prstGeom prst="rect">
            <a:avLst/>
          </a:prstGeom>
          <a:noFill/>
          <a:ln w="9525">
            <a:solidFill>
              <a:srgbClr val="996633"/>
            </a:solidFill>
            <a:miter lim="800000"/>
            <a:headEnd/>
            <a:tailEnd/>
          </a:ln>
          <a:extLst>
            <a:ext uri="{909E8E84-426E-40DD-AFC4-6F175D3DCCD1}">
              <a14:hiddenFill xmlns="" xmlns:a14="http://schemas.microsoft.com/office/drawing/2010/main">
                <a:solidFill>
                  <a:srgbClr val="FFFFFF"/>
                </a:solidFill>
              </a14:hiddenFill>
            </a:ext>
          </a:extLst>
        </p:spPr>
      </p:pic>
      <p:pic>
        <p:nvPicPr>
          <p:cNvPr id="8" name="Picture 4" descr="Рисунок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0"/>
            <a:ext cx="468313" cy="6858000"/>
          </a:xfrm>
          <a:prstGeom prst="rect">
            <a:avLst/>
          </a:prstGeom>
          <a:noFill/>
          <a:ln w="9525">
            <a:solidFill>
              <a:srgbClr val="996633"/>
            </a:solidFill>
            <a:miter lim="800000"/>
            <a:headEnd/>
            <a:tailEnd/>
          </a:ln>
          <a:extLst>
            <a:ext uri="{909E8E84-426E-40DD-AFC4-6F175D3DCCD1}">
              <a14:hiddenFill xmlns="" xmlns:a14="http://schemas.microsoft.com/office/drawing/2010/main">
                <a:solidFill>
                  <a:srgbClr val="FFFFFF"/>
                </a:solidFill>
              </a14:hiddenFill>
            </a:ext>
          </a:extLst>
        </p:spPr>
      </p:pic>
      <p:sp>
        <p:nvSpPr>
          <p:cNvPr id="57345" name="Rectangle 1"/>
          <p:cNvSpPr>
            <a:spLocks noChangeArrowheads="1"/>
          </p:cNvSpPr>
          <p:nvPr/>
        </p:nvSpPr>
        <p:spPr bwMode="auto">
          <a:xfrm>
            <a:off x="642910" y="1842194"/>
            <a:ext cx="7929618"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95300" algn="l"/>
              </a:tabLst>
            </a:pPr>
            <a:r>
              <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2465" name="Rectangle 1"/>
          <p:cNvSpPr>
            <a:spLocks noChangeArrowheads="1"/>
          </p:cNvSpPr>
          <p:nvPr/>
        </p:nvSpPr>
        <p:spPr bwMode="auto">
          <a:xfrm>
            <a:off x="571472" y="1842194"/>
            <a:ext cx="8001056"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2466" name="Rectangle 2"/>
          <p:cNvSpPr>
            <a:spLocks noChangeArrowheads="1"/>
          </p:cNvSpPr>
          <p:nvPr/>
        </p:nvSpPr>
        <p:spPr bwMode="auto">
          <a:xfrm>
            <a:off x="500034" y="3429000"/>
            <a:ext cx="8143932"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Прямоугольник 10"/>
          <p:cNvSpPr/>
          <p:nvPr/>
        </p:nvSpPr>
        <p:spPr>
          <a:xfrm>
            <a:off x="2877337" y="1714488"/>
            <a:ext cx="3389326" cy="369332"/>
          </a:xfrm>
          <a:prstGeom prst="rect">
            <a:avLst/>
          </a:prstGeom>
        </p:spPr>
        <p:txBody>
          <a:bodyPr wrap="square">
            <a:spAutoFit/>
          </a:bodyPr>
          <a:lstStyle/>
          <a:p>
            <a:r>
              <a:rPr lang="ru-RU" b="1" dirty="0" smtClean="0"/>
              <a:t>Завершающий этап  2017-2018г.</a:t>
            </a:r>
            <a:endParaRPr lang="ru-RU" dirty="0"/>
          </a:p>
        </p:txBody>
      </p:sp>
      <p:sp>
        <p:nvSpPr>
          <p:cNvPr id="65537" name="Rectangle 1"/>
          <p:cNvSpPr>
            <a:spLocks noChangeArrowheads="1"/>
          </p:cNvSpPr>
          <p:nvPr/>
        </p:nvSpPr>
        <p:spPr bwMode="auto">
          <a:xfrm>
            <a:off x="571472" y="2214555"/>
            <a:ext cx="8072494" cy="15234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 Проведение экологического праздника на участке детского сада и сюжетно-ролевых игр и драматизаций.</a:t>
            </a:r>
          </a:p>
          <a:p>
            <a:pPr marL="0" marR="0" lvl="0" indent="0" algn="just" defTabSz="914400" rtl="0" eaLnBrk="1" fontAlgn="base" latinLnBrk="0" hangingPunct="1">
              <a:lnSpc>
                <a:spcPct val="100000"/>
              </a:lnSpc>
              <a:spcBef>
                <a:spcPct val="0"/>
              </a:spcBef>
              <a:spcAft>
                <a:spcPct val="0"/>
              </a:spcAft>
              <a:buClrTx/>
              <a:buSzTx/>
              <a:buFontTx/>
              <a:buNone/>
              <a:tabLst/>
            </a:pPr>
            <a:r>
              <a:rPr lang="ru-RU" sz="1400" dirty="0" smtClean="0">
                <a:latin typeface="Arial" pitchFamily="34" charset="0"/>
                <a:ea typeface="Times New Roman" pitchFamily="18" charset="0"/>
                <a:cs typeface="Arial" pitchFamily="34" charset="0"/>
              </a:rPr>
              <a:t>2) Проведение национального праздника </a:t>
            </a:r>
            <a:r>
              <a:rPr lang="ru-RU" sz="1400" dirty="0" err="1" smtClean="0">
                <a:latin typeface="Arial" pitchFamily="34" charset="0"/>
                <a:ea typeface="Times New Roman" pitchFamily="18" charset="0"/>
                <a:cs typeface="Arial" pitchFamily="34" charset="0"/>
              </a:rPr>
              <a:t>ысыах</a:t>
            </a:r>
            <a:r>
              <a:rPr lang="ru-RU" sz="1400" dirty="0" smtClean="0">
                <a:latin typeface="Arial" pitchFamily="34" charset="0"/>
                <a:ea typeface="Times New Roman" pitchFamily="18" charset="0"/>
                <a:cs typeface="Arial" pitchFamily="34" charset="0"/>
              </a:rPr>
              <a:t>.</a:t>
            </a: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3) Проведение праздника по ПДД.</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4) Обеспечение сохранности территории. </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5) Создание фотовыставки по итогам работы над проектом.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4" descr="Рисунок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468313" cy="6858000"/>
          </a:xfrm>
          <a:prstGeom prst="rect">
            <a:avLst/>
          </a:prstGeom>
          <a:noFill/>
          <a:ln w="9525">
            <a:solidFill>
              <a:srgbClr val="996633"/>
            </a:solidFill>
            <a:miter lim="800000"/>
            <a:headEnd/>
            <a:tailEnd/>
          </a:ln>
          <a:extLst>
            <a:ext uri="{909E8E84-426E-40DD-AFC4-6F175D3DCCD1}">
              <a14:hiddenFill xmlns="" xmlns:a14="http://schemas.microsoft.com/office/drawing/2010/main">
                <a:solidFill>
                  <a:srgbClr val="FFFFFF"/>
                </a:solidFill>
              </a14:hiddenFill>
            </a:ext>
          </a:extLst>
        </p:spPr>
      </p:pic>
      <p:pic>
        <p:nvPicPr>
          <p:cNvPr id="16387" name="Picture 4" descr="Рисунок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675688" y="0"/>
            <a:ext cx="468312" cy="6858000"/>
          </a:xfrm>
          <a:prstGeom prst="rect">
            <a:avLst/>
          </a:prstGeom>
          <a:noFill/>
          <a:ln w="9525">
            <a:solidFill>
              <a:srgbClr val="996633"/>
            </a:solidFill>
            <a:miter lim="800000"/>
            <a:headEnd/>
            <a:tailEnd/>
          </a:ln>
          <a:extLst>
            <a:ext uri="{909E8E84-426E-40DD-AFC4-6F175D3DCCD1}">
              <a14:hiddenFill xmlns="" xmlns:a14="http://schemas.microsoft.com/office/drawing/2010/main">
                <a:solidFill>
                  <a:srgbClr val="FFFFFF"/>
                </a:solidFill>
              </a14:hiddenFill>
            </a:ext>
          </a:extLst>
        </p:spPr>
      </p:pic>
      <p:sp>
        <p:nvSpPr>
          <p:cNvPr id="16388" name="Прямоугольник 1"/>
          <p:cNvSpPr>
            <a:spLocks noChangeArrowheads="1"/>
          </p:cNvSpPr>
          <p:nvPr/>
        </p:nvSpPr>
        <p:spPr bwMode="auto">
          <a:xfrm>
            <a:off x="899592" y="1484784"/>
            <a:ext cx="7416823" cy="430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indent="449263" algn="just">
              <a:spcBef>
                <a:spcPts val="2400"/>
              </a:spcBef>
            </a:pPr>
            <a:r>
              <a:rPr lang="ru-RU" sz="2200" b="1" dirty="0" smtClean="0">
                <a:solidFill>
                  <a:srgbClr val="000066"/>
                </a:solidFill>
                <a:latin typeface="Times New Roman" pitchFamily="18" charset="0"/>
                <a:cs typeface="Times New Roman" pitchFamily="18" charset="0"/>
              </a:rPr>
              <a:t>  .</a:t>
            </a:r>
            <a:endParaRPr lang="ru-RU" sz="2200" b="1" dirty="0">
              <a:solidFill>
                <a:srgbClr val="000066"/>
              </a:solidFill>
              <a:latin typeface="Times New Roman" pitchFamily="18" charset="0"/>
              <a:cs typeface="Times New Roman" pitchFamily="18" charset="0"/>
            </a:endParaRPr>
          </a:p>
        </p:txBody>
      </p:sp>
      <p:sp>
        <p:nvSpPr>
          <p:cNvPr id="6" name="Заголовок 5"/>
          <p:cNvSpPr>
            <a:spLocks noGrp="1"/>
          </p:cNvSpPr>
          <p:nvPr>
            <p:ph type="title"/>
          </p:nvPr>
        </p:nvSpPr>
        <p:spPr/>
        <p:txBody>
          <a:bodyPr/>
          <a:lstStyle/>
          <a:p>
            <a:r>
              <a:rPr lang="ru-RU" b="1" dirty="0" smtClean="0">
                <a:solidFill>
                  <a:srgbClr val="FF0000"/>
                </a:solidFill>
              </a:rPr>
              <a:t>Основные выводы</a:t>
            </a:r>
            <a:endParaRPr lang="ru-RU" b="1" dirty="0">
              <a:solidFill>
                <a:srgbClr val="FF0000"/>
              </a:solidFill>
            </a:endParaRPr>
          </a:p>
        </p:txBody>
      </p:sp>
      <p:sp>
        <p:nvSpPr>
          <p:cNvPr id="2049" name="Rectangle 1"/>
          <p:cNvSpPr>
            <a:spLocks noChangeArrowheads="1"/>
          </p:cNvSpPr>
          <p:nvPr/>
        </p:nvSpPr>
        <p:spPr bwMode="auto">
          <a:xfrm>
            <a:off x="500034" y="1285860"/>
            <a:ext cx="8143932" cy="33239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357188"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Проект, представляемый нашим дошкольным учреждением, ценен тем, что деятельность его не ограничится определенными сроками. Оборудованная территория детского сада позволит вести системную физкультурно-оздоровительную и воспитательно-образовательную работу с детьми дошкольного возраста во время проведения прогулок, спортивных досугов, праздников и развлечений, познавательной деятельности, организовывать досуг семей воспитанников детского сада. Кроме того данный проект может быть реализован на любом другом участке, на базе любого ДОУ. </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R="0" lvl="0" indent="357188"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Таким образом, проект благоустройства помог решить задачи эстетического, умственного, нравственного и физического воспитания детей через знакомство с окружающим растительным миром; создать комфортные условия для прогулок детей. А также позволит осуществить активизацию творческого потенциала педагогического коллектива по созданию благоприятных условий для пребывания детей в дошкольных учреждениях, по формированию гражданской позиции воспитанников и обеспечения эстетики при благоустройстве территории ДОУ. </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2799995632"/>
      </p:ext>
    </p:extLst>
  </p:cSld>
  <p:clrMapOvr>
    <a:masterClrMapping/>
  </p:clrMapOvr>
  <mc:AlternateContent xmlns:mc="http://schemas.openxmlformats.org/markup-compatibility/2006">
    <mc:Choice xmlns=""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4" descr="Рисунок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468313" cy="6858000"/>
          </a:xfrm>
          <a:prstGeom prst="rect">
            <a:avLst/>
          </a:prstGeom>
          <a:noFill/>
          <a:ln w="9525">
            <a:solidFill>
              <a:srgbClr val="996633"/>
            </a:solidFill>
            <a:miter lim="800000"/>
            <a:headEnd/>
            <a:tailEnd/>
          </a:ln>
          <a:extLst>
            <a:ext uri="{909E8E84-426E-40DD-AFC4-6F175D3DCCD1}">
              <a14:hiddenFill xmlns="" xmlns:a14="http://schemas.microsoft.com/office/drawing/2010/main">
                <a:solidFill>
                  <a:srgbClr val="FFFFFF"/>
                </a:solidFill>
              </a14:hiddenFill>
            </a:ext>
          </a:extLst>
        </p:spPr>
      </p:pic>
      <p:pic>
        <p:nvPicPr>
          <p:cNvPr id="17411" name="Picture 4" descr="Рисунок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675688" y="0"/>
            <a:ext cx="468312" cy="6858000"/>
          </a:xfrm>
          <a:prstGeom prst="rect">
            <a:avLst/>
          </a:prstGeom>
          <a:noFill/>
          <a:ln w="9525">
            <a:solidFill>
              <a:srgbClr val="996633"/>
            </a:solidFill>
            <a:miter lim="800000"/>
            <a:headEnd/>
            <a:tailEnd/>
          </a:ln>
          <a:extLst>
            <a:ext uri="{909E8E84-426E-40DD-AFC4-6F175D3DCCD1}">
              <a14:hiddenFill xmlns="" xmlns:a14="http://schemas.microsoft.com/office/drawing/2010/main">
                <a:solidFill>
                  <a:srgbClr val="FFFFFF"/>
                </a:solidFill>
              </a14:hiddenFill>
            </a:ext>
          </a:extLst>
        </p:spPr>
      </p:pic>
      <p:sp>
        <p:nvSpPr>
          <p:cNvPr id="2" name="Прямоугольник 1"/>
          <p:cNvSpPr/>
          <p:nvPr/>
        </p:nvSpPr>
        <p:spPr>
          <a:xfrm>
            <a:off x="1043608" y="714375"/>
            <a:ext cx="7344816" cy="4955203"/>
          </a:xfrm>
          <a:prstGeom prst="rect">
            <a:avLst/>
          </a:prstGeom>
        </p:spPr>
        <p:txBody>
          <a:bodyPr wrap="square">
            <a:spAutoFit/>
          </a:bodyPr>
          <a:lstStyle/>
          <a:p>
            <a:pPr algn="ctr">
              <a:defRPr/>
            </a:pPr>
            <a:r>
              <a:rPr lang="ru-RU" sz="9600" b="1" dirty="0" smtClean="0">
                <a:solidFill>
                  <a:srgbClr val="C00000"/>
                </a:solidFill>
                <a:latin typeface="Times New Roman" pitchFamily="18" charset="0"/>
                <a:cs typeface="Times New Roman" pitchFamily="18" charset="0"/>
              </a:rPr>
              <a:t>Спасибо </a:t>
            </a:r>
          </a:p>
          <a:p>
            <a:pPr algn="ctr">
              <a:defRPr/>
            </a:pPr>
            <a:r>
              <a:rPr lang="ru-RU" sz="9600" b="1" dirty="0" smtClean="0">
                <a:solidFill>
                  <a:srgbClr val="C00000"/>
                </a:solidFill>
                <a:latin typeface="Times New Roman" pitchFamily="18" charset="0"/>
                <a:cs typeface="Times New Roman" pitchFamily="18" charset="0"/>
              </a:rPr>
              <a:t>за </a:t>
            </a:r>
          </a:p>
          <a:p>
            <a:pPr algn="ctr">
              <a:defRPr/>
            </a:pPr>
            <a:r>
              <a:rPr lang="ru-RU" sz="9600" b="1" dirty="0" smtClean="0">
                <a:solidFill>
                  <a:srgbClr val="C00000"/>
                </a:solidFill>
                <a:latin typeface="Times New Roman" pitchFamily="18" charset="0"/>
                <a:cs typeface="Times New Roman" pitchFamily="18" charset="0"/>
              </a:rPr>
              <a:t>внимание! </a:t>
            </a:r>
            <a:endParaRPr lang="ru-RU" sz="9600" b="1" dirty="0">
              <a:solidFill>
                <a:srgbClr val="C00000"/>
              </a:solidFill>
              <a:latin typeface="Times New Roman" pitchFamily="18" charset="0"/>
              <a:cs typeface="Times New Roman" pitchFamily="18" charset="0"/>
            </a:endParaRPr>
          </a:p>
          <a:p>
            <a:pPr>
              <a:defRPr/>
            </a:pPr>
            <a:r>
              <a:rPr lang="ru-RU" sz="2800" dirty="0"/>
              <a:t> </a:t>
            </a:r>
          </a:p>
        </p:txBody>
      </p:sp>
    </p:spTree>
    <p:extLst>
      <p:ext uri="{BB962C8B-B14F-4D97-AF65-F5344CB8AC3E}">
        <p14:creationId xmlns="" xmlns:p14="http://schemas.microsoft.com/office/powerpoint/2010/main" val="404729450"/>
      </p:ext>
    </p:extLst>
  </p:cSld>
  <p:clrMapOvr>
    <a:masterClrMapping/>
  </p:clrMapOvr>
  <mc:AlternateContent xmlns:mc="http://schemas.openxmlformats.org/markup-compatibility/2006">
    <mc:Choice xmlns=""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descr="Рисунок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468313" cy="6858000"/>
          </a:xfrm>
          <a:prstGeom prst="rect">
            <a:avLst/>
          </a:prstGeom>
          <a:noFill/>
          <a:ln w="9525">
            <a:solidFill>
              <a:srgbClr val="996633"/>
            </a:solidFill>
            <a:miter lim="800000"/>
            <a:headEnd/>
            <a:tailEnd/>
          </a:ln>
          <a:extLst>
            <a:ext uri="{909E8E84-426E-40DD-AFC4-6F175D3DCCD1}">
              <a14:hiddenFill xmlns="" xmlns:a14="http://schemas.microsoft.com/office/drawing/2010/main">
                <a:solidFill>
                  <a:srgbClr val="FFFFFF"/>
                </a:solidFill>
              </a14:hiddenFill>
            </a:ext>
          </a:extLst>
        </p:spPr>
      </p:pic>
      <p:pic>
        <p:nvPicPr>
          <p:cNvPr id="3075" name="Picture 4" descr="Рисунок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675688" y="0"/>
            <a:ext cx="468312" cy="6858000"/>
          </a:xfrm>
          <a:prstGeom prst="rect">
            <a:avLst/>
          </a:prstGeom>
          <a:noFill/>
          <a:ln w="9525">
            <a:solidFill>
              <a:srgbClr val="996633"/>
            </a:solidFill>
            <a:miter lim="800000"/>
            <a:headEnd/>
            <a:tailEnd/>
          </a:ln>
          <a:extLst>
            <a:ext uri="{909E8E84-426E-40DD-AFC4-6F175D3DCCD1}">
              <a14:hiddenFill xmlns="" xmlns:a14="http://schemas.microsoft.com/office/drawing/2010/main">
                <a:solidFill>
                  <a:srgbClr val="FFFFFF"/>
                </a:solidFill>
              </a14:hiddenFill>
            </a:ext>
          </a:extLst>
        </p:spPr>
      </p:pic>
      <p:sp>
        <p:nvSpPr>
          <p:cNvPr id="3076" name="Прямоугольник 1"/>
          <p:cNvSpPr>
            <a:spLocks noChangeArrowheads="1"/>
          </p:cNvSpPr>
          <p:nvPr/>
        </p:nvSpPr>
        <p:spPr bwMode="auto">
          <a:xfrm>
            <a:off x="900113" y="549275"/>
            <a:ext cx="7416800" cy="15696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indent="449263" algn="ctr"/>
            <a:r>
              <a:rPr lang="ru-RU" sz="2400" b="1" dirty="0" smtClean="0">
                <a:solidFill>
                  <a:srgbClr val="FF0000"/>
                </a:solidFill>
                <a:latin typeface="Times New Roman" pitchFamily="18" charset="0"/>
                <a:cs typeface="Times New Roman" pitchFamily="18" charset="0"/>
              </a:rPr>
              <a:t> </a:t>
            </a:r>
          </a:p>
          <a:p>
            <a:pPr indent="449263" algn="ctr"/>
            <a:endParaRPr lang="ru-RU" sz="2400" b="1" dirty="0" smtClean="0">
              <a:solidFill>
                <a:srgbClr val="FF0000"/>
              </a:solidFill>
              <a:latin typeface="Times New Roman" pitchFamily="18" charset="0"/>
              <a:cs typeface="Times New Roman" pitchFamily="18" charset="0"/>
            </a:endParaRPr>
          </a:p>
          <a:p>
            <a:pPr indent="449263" algn="ctr"/>
            <a:endParaRPr lang="ru-RU" sz="2400" b="1" dirty="0" smtClean="0">
              <a:solidFill>
                <a:srgbClr val="000066"/>
              </a:solidFill>
              <a:latin typeface="Times New Roman" pitchFamily="18" charset="0"/>
              <a:cs typeface="Times New Roman" pitchFamily="18" charset="0"/>
            </a:endParaRPr>
          </a:p>
          <a:p>
            <a:pPr indent="449263" algn="just"/>
            <a:endParaRPr lang="ru-RU" sz="2400" b="1" dirty="0" smtClean="0">
              <a:solidFill>
                <a:srgbClr val="000066"/>
              </a:solidFill>
              <a:latin typeface="Times New Roman" pitchFamily="18" charset="0"/>
              <a:cs typeface="Times New Roman" pitchFamily="18" charset="0"/>
            </a:endParaRPr>
          </a:p>
        </p:txBody>
      </p:sp>
      <p:sp>
        <p:nvSpPr>
          <p:cNvPr id="9" name="Прямоугольник 8"/>
          <p:cNvSpPr/>
          <p:nvPr/>
        </p:nvSpPr>
        <p:spPr>
          <a:xfrm>
            <a:off x="1428728" y="1000109"/>
            <a:ext cx="7000924" cy="369332"/>
          </a:xfrm>
          <a:prstGeom prst="rect">
            <a:avLst/>
          </a:prstGeom>
        </p:spPr>
        <p:txBody>
          <a:bodyPr wrap="square">
            <a:spAutoFit/>
          </a:bodyPr>
          <a:lstStyle/>
          <a:p>
            <a:pPr lvl="0" algn="just" fontAlgn="base">
              <a:spcBef>
                <a:spcPct val="0"/>
              </a:spcBef>
              <a:spcAft>
                <a:spcPct val="0"/>
              </a:spcAft>
            </a:pPr>
            <a:r>
              <a:rPr lang="ru-RU" b="1" dirty="0" smtClean="0">
                <a:latin typeface="Times New Roman" pitchFamily="18" charset="0"/>
                <a:ea typeface="Times New Roman" pitchFamily="18" charset="0"/>
                <a:cs typeface="Times New Roman" pitchFamily="18" charset="0"/>
              </a:rPr>
              <a:t>  </a:t>
            </a:r>
            <a:endParaRPr lang="ru-RU" sz="1100" dirty="0" smtClean="0">
              <a:latin typeface="Arial" pitchFamily="34" charset="0"/>
              <a:cs typeface="Arial" pitchFamily="34" charset="0"/>
            </a:endParaRPr>
          </a:p>
        </p:txBody>
      </p:sp>
      <p:sp>
        <p:nvSpPr>
          <p:cNvPr id="54273" name="Rectangle 1"/>
          <p:cNvSpPr>
            <a:spLocks noChangeArrowheads="1"/>
          </p:cNvSpPr>
          <p:nvPr/>
        </p:nvSpPr>
        <p:spPr bwMode="auto">
          <a:xfrm>
            <a:off x="571472" y="357166"/>
            <a:ext cx="8072494" cy="418576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357188"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На современном этапе возникает необходимость развития каждого ребёнка как самоценной личности. Технология проектирования – один из таких способов, позволяющих развивать творческие способности каждого ребёнка. В её основе лежит концептуальная идея доверия к природе ребёнка, опора на его поисковое поведение. </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R="0" lvl="0" indent="357188"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R="0" lvl="0" indent="357188"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Таким образом, основной целью проектного метода в дошкольном учреждении является развитие свободной творческой личности, которое определяется задачами развития и задачами исследовательской деятельности детей. </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R="0" lvl="0" indent="357188" algn="just" defTabSz="914400" rtl="0" eaLnBrk="0" fontAlgn="base" latinLnBrk="0" hangingPunct="0">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R="0" lvl="0" indent="357188"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Окружающая среда призвана обеспечить детям возможность развиваться, для этого ее необходимо периодически изменять. Таким образом, благоустройство решает задачи эстетического, умственного, нравственного и физического воспитания детей через знакомство с окружающим растительным миром; комфортных условий для прогулок детей. </a:t>
            </a:r>
          </a:p>
          <a:p>
            <a:pPr marR="0" lvl="0" indent="357188" algn="just" defTabSz="914400" rtl="0" eaLnBrk="0" fontAlgn="base" latinLnBrk="0" hangingPunct="0">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R="0" lvl="0" indent="357188"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Коллектив детского сада решил изменить уже сложившуюся среду, создать индивидуальный облик территории детского сада, соответствующий законам организации пространства под открытым небом. При этом имеющиеся деревья, кустарники и сад будут гармонично включаться в обновленный проект и соответствовать интересам детей, что позволит изменить их отношение к природе во избежание экологических проблем.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94061915"/>
      </p:ext>
    </p:extLst>
  </p:cSld>
  <p:clrMapOvr>
    <a:masterClrMapping/>
  </p:clrMapOvr>
  <mc:AlternateContent xmlns:mc="http://schemas.openxmlformats.org/markup-compatibility/2006">
    <mc:Choice xmlns=""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571473" y="2000240"/>
          <a:ext cx="7929617" cy="3909967"/>
        </p:xfrm>
        <a:graphic>
          <a:graphicData uri="http://schemas.openxmlformats.org/drawingml/2006/table">
            <a:tbl>
              <a:tblPr/>
              <a:tblGrid>
                <a:gridCol w="755201"/>
                <a:gridCol w="485957"/>
                <a:gridCol w="948926"/>
                <a:gridCol w="604161"/>
                <a:gridCol w="679682"/>
                <a:gridCol w="679682"/>
                <a:gridCol w="830722"/>
                <a:gridCol w="394019"/>
                <a:gridCol w="643896"/>
                <a:gridCol w="943960"/>
                <a:gridCol w="963411"/>
              </a:tblGrid>
              <a:tr h="753410">
                <a:tc gridSpan="3">
                  <a:txBody>
                    <a:bodyPr/>
                    <a:lstStyle/>
                    <a:p>
                      <a:pPr algn="just">
                        <a:lnSpc>
                          <a:spcPct val="115000"/>
                        </a:lnSpc>
                        <a:spcAft>
                          <a:spcPts val="0"/>
                        </a:spcAft>
                      </a:pPr>
                      <a:r>
                        <a:rPr lang="ru-RU" sz="1600" dirty="0">
                          <a:latin typeface="Times New Roman"/>
                          <a:ea typeface="Calibri"/>
                          <a:cs typeface="Times New Roman"/>
                        </a:rPr>
                        <a:t>Контингент семей (%)</a:t>
                      </a:r>
                      <a:endParaRPr lang="ru-RU" sz="1600" dirty="0">
                        <a:latin typeface="Calibri"/>
                        <a:ea typeface="Times New Roman"/>
                        <a:cs typeface="Times New Roman"/>
                      </a:endParaRPr>
                    </a:p>
                  </a:txBody>
                  <a:tcPr marL="43804" marR="43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just">
                        <a:lnSpc>
                          <a:spcPct val="115000"/>
                        </a:lnSpc>
                        <a:spcAft>
                          <a:spcPts val="0"/>
                        </a:spcAft>
                      </a:pPr>
                      <a:r>
                        <a:rPr lang="ru-RU" sz="1600" dirty="0">
                          <a:latin typeface="Times New Roman"/>
                          <a:ea typeface="Calibri"/>
                          <a:cs typeface="Times New Roman"/>
                        </a:rPr>
                        <a:t>Образовательный ценз родителей (%)</a:t>
                      </a:r>
                      <a:endParaRPr lang="ru-RU" sz="1600" dirty="0">
                        <a:latin typeface="Calibri"/>
                        <a:ea typeface="Times New Roman"/>
                        <a:cs typeface="Times New Roman"/>
                      </a:endParaRPr>
                    </a:p>
                  </a:txBody>
                  <a:tcPr marL="43804" marR="43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5">
                  <a:txBody>
                    <a:bodyPr/>
                    <a:lstStyle/>
                    <a:p>
                      <a:pPr algn="just">
                        <a:lnSpc>
                          <a:spcPct val="115000"/>
                        </a:lnSpc>
                        <a:spcAft>
                          <a:spcPts val="0"/>
                        </a:spcAft>
                      </a:pPr>
                      <a:r>
                        <a:rPr lang="ru-RU" sz="1600">
                          <a:latin typeface="Times New Roman"/>
                          <a:ea typeface="Calibri"/>
                          <a:cs typeface="Times New Roman"/>
                        </a:rPr>
                        <a:t>Социальное положение (%)</a:t>
                      </a:r>
                      <a:endParaRPr lang="ru-RU" sz="1600">
                        <a:latin typeface="Calibri"/>
                        <a:ea typeface="Times New Roman"/>
                        <a:cs typeface="Times New Roman"/>
                      </a:endParaRPr>
                    </a:p>
                  </a:txBody>
                  <a:tcPr marL="43804" marR="43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130115">
                <a:tc>
                  <a:txBody>
                    <a:bodyPr/>
                    <a:lstStyle/>
                    <a:p>
                      <a:pPr algn="just">
                        <a:lnSpc>
                          <a:spcPct val="115000"/>
                        </a:lnSpc>
                        <a:spcAft>
                          <a:spcPts val="0"/>
                        </a:spcAft>
                      </a:pPr>
                      <a:r>
                        <a:rPr lang="ru-RU" sz="1600">
                          <a:latin typeface="Times New Roman"/>
                          <a:ea typeface="Calibri"/>
                          <a:cs typeface="Times New Roman"/>
                        </a:rPr>
                        <a:t>Полная</a:t>
                      </a:r>
                      <a:endParaRPr lang="ru-RU" sz="1600">
                        <a:latin typeface="Calibri"/>
                        <a:ea typeface="Times New Roman"/>
                        <a:cs typeface="Times New Roman"/>
                      </a:endParaRPr>
                    </a:p>
                  </a:txBody>
                  <a:tcPr marL="43804" marR="43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600">
                          <a:latin typeface="Times New Roman"/>
                          <a:ea typeface="Calibri"/>
                          <a:cs typeface="Times New Roman"/>
                        </a:rPr>
                        <a:t>неполная</a:t>
                      </a:r>
                      <a:endParaRPr lang="ru-RU" sz="1600">
                        <a:latin typeface="Calibri"/>
                        <a:ea typeface="Times New Roman"/>
                        <a:cs typeface="Times New Roman"/>
                      </a:endParaRPr>
                    </a:p>
                  </a:txBody>
                  <a:tcPr marL="43804" marR="43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600">
                          <a:latin typeface="Times New Roman"/>
                          <a:ea typeface="Calibri"/>
                          <a:cs typeface="Times New Roman"/>
                        </a:rPr>
                        <a:t>многодет-ная</a:t>
                      </a:r>
                      <a:endParaRPr lang="ru-RU" sz="1600">
                        <a:latin typeface="Calibri"/>
                        <a:ea typeface="Times New Roman"/>
                        <a:cs typeface="Times New Roman"/>
                      </a:endParaRPr>
                    </a:p>
                  </a:txBody>
                  <a:tcPr marL="43804" marR="43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600">
                          <a:latin typeface="Times New Roman"/>
                          <a:ea typeface="Calibri"/>
                          <a:cs typeface="Times New Roman"/>
                        </a:rPr>
                        <a:t>высшее</a:t>
                      </a:r>
                      <a:endParaRPr lang="ru-RU" sz="1600">
                        <a:latin typeface="Calibri"/>
                        <a:ea typeface="Times New Roman"/>
                        <a:cs typeface="Times New Roman"/>
                      </a:endParaRPr>
                    </a:p>
                  </a:txBody>
                  <a:tcPr marL="43804" marR="43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600" dirty="0" err="1">
                          <a:latin typeface="Times New Roman"/>
                          <a:ea typeface="Calibri"/>
                          <a:cs typeface="Times New Roman"/>
                        </a:rPr>
                        <a:t>Средне-специаль-ное</a:t>
                      </a:r>
                      <a:endParaRPr lang="ru-RU" sz="1600" dirty="0">
                        <a:latin typeface="Calibri"/>
                        <a:ea typeface="Times New Roman"/>
                        <a:cs typeface="Times New Roman"/>
                      </a:endParaRPr>
                    </a:p>
                  </a:txBody>
                  <a:tcPr marL="43804" marR="43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600" dirty="0">
                          <a:latin typeface="Times New Roman"/>
                          <a:ea typeface="Calibri"/>
                          <a:cs typeface="Times New Roman"/>
                        </a:rPr>
                        <a:t>среднее</a:t>
                      </a:r>
                      <a:endParaRPr lang="ru-RU" sz="1600" dirty="0">
                        <a:latin typeface="Calibri"/>
                        <a:ea typeface="Times New Roman"/>
                        <a:cs typeface="Times New Roman"/>
                      </a:endParaRPr>
                    </a:p>
                  </a:txBody>
                  <a:tcPr marL="43804" marR="43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600" dirty="0">
                          <a:latin typeface="Times New Roman"/>
                          <a:ea typeface="Calibri"/>
                          <a:cs typeface="Times New Roman"/>
                        </a:rPr>
                        <a:t>рабочие</a:t>
                      </a:r>
                      <a:endParaRPr lang="ru-RU" sz="1600" dirty="0">
                        <a:latin typeface="Calibri"/>
                        <a:ea typeface="Times New Roman"/>
                        <a:cs typeface="Times New Roman"/>
                      </a:endParaRPr>
                    </a:p>
                  </a:txBody>
                  <a:tcPr marL="43804" marR="43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600" dirty="0">
                          <a:latin typeface="Times New Roman"/>
                          <a:ea typeface="Calibri"/>
                          <a:cs typeface="Times New Roman"/>
                        </a:rPr>
                        <a:t>интеллигенция</a:t>
                      </a:r>
                      <a:endParaRPr lang="ru-RU" sz="1600" dirty="0">
                        <a:latin typeface="Calibri"/>
                        <a:ea typeface="Times New Roman"/>
                        <a:cs typeface="Times New Roman"/>
                      </a:endParaRPr>
                    </a:p>
                  </a:txBody>
                  <a:tcPr marL="43804" marR="43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600" dirty="0" err="1">
                          <a:latin typeface="Times New Roman"/>
                          <a:ea typeface="Calibri"/>
                          <a:cs typeface="Times New Roman"/>
                        </a:rPr>
                        <a:t>служа-щие</a:t>
                      </a:r>
                      <a:endParaRPr lang="ru-RU" sz="1600" dirty="0">
                        <a:latin typeface="Calibri"/>
                        <a:ea typeface="Times New Roman"/>
                        <a:cs typeface="Times New Roman"/>
                      </a:endParaRPr>
                    </a:p>
                  </a:txBody>
                  <a:tcPr marL="43804" marR="43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600" dirty="0" err="1">
                          <a:latin typeface="Times New Roman"/>
                          <a:ea typeface="Calibri"/>
                          <a:cs typeface="Times New Roman"/>
                        </a:rPr>
                        <a:t>предпринима-тели</a:t>
                      </a:r>
                      <a:endParaRPr lang="ru-RU" sz="1600" dirty="0">
                        <a:latin typeface="Calibri"/>
                        <a:ea typeface="Times New Roman"/>
                        <a:cs typeface="Times New Roman"/>
                      </a:endParaRPr>
                    </a:p>
                  </a:txBody>
                  <a:tcPr marL="43804" marR="43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600" dirty="0" err="1">
                          <a:latin typeface="Times New Roman"/>
                          <a:ea typeface="Calibri"/>
                          <a:cs typeface="Times New Roman"/>
                        </a:rPr>
                        <a:t>неработаю-щиее</a:t>
                      </a:r>
                      <a:endParaRPr lang="ru-RU" sz="1600" dirty="0">
                        <a:latin typeface="Calibri"/>
                        <a:ea typeface="Times New Roman"/>
                        <a:cs typeface="Times New Roman"/>
                      </a:endParaRPr>
                    </a:p>
                  </a:txBody>
                  <a:tcPr marL="43804" marR="43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74061">
                <a:tc>
                  <a:txBody>
                    <a:bodyPr/>
                    <a:lstStyle/>
                    <a:p>
                      <a:pPr algn="just">
                        <a:lnSpc>
                          <a:spcPct val="150000"/>
                        </a:lnSpc>
                        <a:spcAft>
                          <a:spcPts val="0"/>
                        </a:spcAft>
                      </a:pPr>
                      <a:endParaRPr lang="ru-RU" sz="1600">
                        <a:latin typeface="Times New Roman"/>
                        <a:ea typeface="Calibri"/>
                        <a:cs typeface="Times New Roman"/>
                      </a:endParaRPr>
                    </a:p>
                    <a:p>
                      <a:pPr algn="just">
                        <a:lnSpc>
                          <a:spcPct val="150000"/>
                        </a:lnSpc>
                        <a:spcAft>
                          <a:spcPts val="0"/>
                        </a:spcAft>
                      </a:pPr>
                      <a:r>
                        <a:rPr lang="ru-RU" sz="1600">
                          <a:latin typeface="Times New Roman"/>
                          <a:ea typeface="Calibri"/>
                          <a:cs typeface="Times New Roman"/>
                        </a:rPr>
                        <a:t>68%</a:t>
                      </a:r>
                      <a:endParaRPr lang="ru-RU" sz="1600">
                        <a:latin typeface="Calibri"/>
                        <a:ea typeface="Times New Roman"/>
                        <a:cs typeface="Times New Roman"/>
                      </a:endParaRPr>
                    </a:p>
                  </a:txBody>
                  <a:tcPr marL="43804" marR="43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ru-RU" sz="1600">
                        <a:latin typeface="Times New Roman"/>
                        <a:ea typeface="Calibri"/>
                        <a:cs typeface="Times New Roman"/>
                      </a:endParaRPr>
                    </a:p>
                    <a:p>
                      <a:pPr algn="just">
                        <a:lnSpc>
                          <a:spcPct val="150000"/>
                        </a:lnSpc>
                        <a:spcAft>
                          <a:spcPts val="0"/>
                        </a:spcAft>
                      </a:pPr>
                      <a:r>
                        <a:rPr lang="ru-RU" sz="1600">
                          <a:latin typeface="Times New Roman"/>
                          <a:ea typeface="Calibri"/>
                          <a:cs typeface="Times New Roman"/>
                        </a:rPr>
                        <a:t>15,9%</a:t>
                      </a:r>
                      <a:endParaRPr lang="ru-RU" sz="1600">
                        <a:latin typeface="Calibri"/>
                        <a:ea typeface="Times New Roman"/>
                        <a:cs typeface="Times New Roman"/>
                      </a:endParaRPr>
                    </a:p>
                  </a:txBody>
                  <a:tcPr marL="43804" marR="43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ru-RU" sz="1600">
                        <a:latin typeface="Times New Roman"/>
                        <a:ea typeface="Calibri"/>
                        <a:cs typeface="Times New Roman"/>
                      </a:endParaRPr>
                    </a:p>
                    <a:p>
                      <a:pPr algn="just">
                        <a:lnSpc>
                          <a:spcPct val="150000"/>
                        </a:lnSpc>
                        <a:spcAft>
                          <a:spcPts val="0"/>
                        </a:spcAft>
                      </a:pPr>
                      <a:r>
                        <a:rPr lang="ru-RU" sz="1600">
                          <a:latin typeface="Times New Roman"/>
                          <a:ea typeface="Calibri"/>
                          <a:cs typeface="Times New Roman"/>
                        </a:rPr>
                        <a:t>16,1%</a:t>
                      </a:r>
                      <a:endParaRPr lang="ru-RU" sz="1600">
                        <a:latin typeface="Calibri"/>
                        <a:ea typeface="Times New Roman"/>
                        <a:cs typeface="Times New Roman"/>
                      </a:endParaRPr>
                    </a:p>
                  </a:txBody>
                  <a:tcPr marL="43804" marR="43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ru-RU" sz="1600">
                        <a:latin typeface="Times New Roman"/>
                        <a:ea typeface="Calibri"/>
                        <a:cs typeface="Times New Roman"/>
                      </a:endParaRPr>
                    </a:p>
                    <a:p>
                      <a:pPr algn="just">
                        <a:lnSpc>
                          <a:spcPct val="150000"/>
                        </a:lnSpc>
                        <a:spcAft>
                          <a:spcPts val="0"/>
                        </a:spcAft>
                      </a:pPr>
                      <a:r>
                        <a:rPr lang="ru-RU" sz="1600">
                          <a:latin typeface="Times New Roman"/>
                          <a:ea typeface="Calibri"/>
                          <a:cs typeface="Times New Roman"/>
                        </a:rPr>
                        <a:t>77%</a:t>
                      </a:r>
                      <a:endParaRPr lang="ru-RU" sz="1600">
                        <a:latin typeface="Calibri"/>
                        <a:ea typeface="Times New Roman"/>
                        <a:cs typeface="Times New Roman"/>
                      </a:endParaRPr>
                    </a:p>
                  </a:txBody>
                  <a:tcPr marL="43804" marR="43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ru-RU" sz="1600">
                        <a:latin typeface="Times New Roman"/>
                        <a:ea typeface="Calibri"/>
                        <a:cs typeface="Times New Roman"/>
                      </a:endParaRPr>
                    </a:p>
                    <a:p>
                      <a:pPr algn="just">
                        <a:lnSpc>
                          <a:spcPct val="150000"/>
                        </a:lnSpc>
                        <a:spcAft>
                          <a:spcPts val="0"/>
                        </a:spcAft>
                      </a:pPr>
                      <a:r>
                        <a:rPr lang="ru-RU" sz="1600">
                          <a:latin typeface="Times New Roman"/>
                          <a:ea typeface="Calibri"/>
                          <a:cs typeface="Times New Roman"/>
                        </a:rPr>
                        <a:t>19,5%</a:t>
                      </a:r>
                      <a:endParaRPr lang="ru-RU" sz="1600">
                        <a:latin typeface="Calibri"/>
                        <a:ea typeface="Times New Roman"/>
                        <a:cs typeface="Times New Roman"/>
                      </a:endParaRPr>
                    </a:p>
                  </a:txBody>
                  <a:tcPr marL="43804" marR="43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ru-RU" sz="1600">
                        <a:latin typeface="Times New Roman"/>
                        <a:ea typeface="Calibri"/>
                        <a:cs typeface="Times New Roman"/>
                      </a:endParaRPr>
                    </a:p>
                    <a:p>
                      <a:pPr algn="just">
                        <a:lnSpc>
                          <a:spcPct val="150000"/>
                        </a:lnSpc>
                        <a:spcAft>
                          <a:spcPts val="0"/>
                        </a:spcAft>
                      </a:pPr>
                      <a:r>
                        <a:rPr lang="ru-RU" sz="1600">
                          <a:latin typeface="Times New Roman"/>
                          <a:ea typeface="Calibri"/>
                          <a:cs typeface="Times New Roman"/>
                        </a:rPr>
                        <a:t>3.5%</a:t>
                      </a:r>
                      <a:endParaRPr lang="ru-RU" sz="1600">
                        <a:latin typeface="Calibri"/>
                        <a:ea typeface="Times New Roman"/>
                        <a:cs typeface="Times New Roman"/>
                      </a:endParaRPr>
                    </a:p>
                  </a:txBody>
                  <a:tcPr marL="43804" marR="43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ru-RU" sz="1600">
                        <a:latin typeface="Times New Roman"/>
                        <a:ea typeface="Calibri"/>
                        <a:cs typeface="Times New Roman"/>
                      </a:endParaRPr>
                    </a:p>
                    <a:p>
                      <a:pPr algn="just">
                        <a:lnSpc>
                          <a:spcPct val="150000"/>
                        </a:lnSpc>
                        <a:spcAft>
                          <a:spcPts val="0"/>
                        </a:spcAft>
                      </a:pPr>
                      <a:r>
                        <a:rPr lang="ru-RU" sz="1600">
                          <a:latin typeface="Times New Roman"/>
                          <a:ea typeface="Calibri"/>
                          <a:cs typeface="Times New Roman"/>
                        </a:rPr>
                        <a:t>8,6%</a:t>
                      </a:r>
                      <a:endParaRPr lang="ru-RU" sz="1600">
                        <a:latin typeface="Calibri"/>
                        <a:ea typeface="Times New Roman"/>
                        <a:cs typeface="Times New Roman"/>
                      </a:endParaRPr>
                    </a:p>
                  </a:txBody>
                  <a:tcPr marL="43804" marR="43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ru-RU" sz="1600">
                        <a:latin typeface="Times New Roman"/>
                        <a:ea typeface="Calibri"/>
                        <a:cs typeface="Times New Roman"/>
                      </a:endParaRPr>
                    </a:p>
                    <a:p>
                      <a:pPr algn="just">
                        <a:lnSpc>
                          <a:spcPct val="150000"/>
                        </a:lnSpc>
                        <a:spcAft>
                          <a:spcPts val="0"/>
                        </a:spcAft>
                      </a:pPr>
                      <a:r>
                        <a:rPr lang="ru-RU" sz="1600">
                          <a:latin typeface="Times New Roman"/>
                          <a:ea typeface="Calibri"/>
                          <a:cs typeface="Times New Roman"/>
                        </a:rPr>
                        <a:t>10,7%</a:t>
                      </a:r>
                      <a:endParaRPr lang="ru-RU" sz="1600">
                        <a:latin typeface="Calibri"/>
                        <a:ea typeface="Times New Roman"/>
                        <a:cs typeface="Times New Roman"/>
                      </a:endParaRPr>
                    </a:p>
                  </a:txBody>
                  <a:tcPr marL="43804" marR="43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ru-RU" sz="1600">
                        <a:latin typeface="Times New Roman"/>
                        <a:ea typeface="Calibri"/>
                        <a:cs typeface="Times New Roman"/>
                      </a:endParaRPr>
                    </a:p>
                    <a:p>
                      <a:pPr algn="just">
                        <a:lnSpc>
                          <a:spcPct val="150000"/>
                        </a:lnSpc>
                        <a:spcAft>
                          <a:spcPts val="0"/>
                        </a:spcAft>
                      </a:pPr>
                      <a:r>
                        <a:rPr lang="ru-RU" sz="1600">
                          <a:latin typeface="Times New Roman"/>
                          <a:ea typeface="Calibri"/>
                          <a:cs typeface="Times New Roman"/>
                        </a:rPr>
                        <a:t>59%</a:t>
                      </a:r>
                      <a:endParaRPr lang="ru-RU" sz="1600">
                        <a:latin typeface="Calibri"/>
                        <a:ea typeface="Times New Roman"/>
                        <a:cs typeface="Times New Roman"/>
                      </a:endParaRPr>
                    </a:p>
                  </a:txBody>
                  <a:tcPr marL="43804" marR="43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ru-RU" sz="1600">
                        <a:latin typeface="Times New Roman"/>
                        <a:ea typeface="Calibri"/>
                        <a:cs typeface="Times New Roman"/>
                      </a:endParaRPr>
                    </a:p>
                    <a:p>
                      <a:pPr algn="just">
                        <a:lnSpc>
                          <a:spcPct val="150000"/>
                        </a:lnSpc>
                        <a:spcAft>
                          <a:spcPts val="0"/>
                        </a:spcAft>
                      </a:pPr>
                      <a:r>
                        <a:rPr lang="ru-RU" sz="1600">
                          <a:latin typeface="Times New Roman"/>
                          <a:ea typeface="Calibri"/>
                          <a:cs typeface="Times New Roman"/>
                        </a:rPr>
                        <a:t>14%</a:t>
                      </a:r>
                      <a:endParaRPr lang="ru-RU" sz="1600">
                        <a:latin typeface="Calibri"/>
                        <a:ea typeface="Times New Roman"/>
                        <a:cs typeface="Times New Roman"/>
                      </a:endParaRPr>
                    </a:p>
                  </a:txBody>
                  <a:tcPr marL="43804" marR="43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ru-RU" sz="1600" dirty="0">
                        <a:latin typeface="Times New Roman"/>
                        <a:ea typeface="Calibri"/>
                        <a:cs typeface="Times New Roman"/>
                      </a:endParaRPr>
                    </a:p>
                    <a:p>
                      <a:pPr algn="just">
                        <a:lnSpc>
                          <a:spcPct val="150000"/>
                        </a:lnSpc>
                        <a:spcAft>
                          <a:spcPts val="0"/>
                        </a:spcAft>
                      </a:pPr>
                      <a:r>
                        <a:rPr lang="ru-RU" sz="1600" dirty="0">
                          <a:latin typeface="Times New Roman"/>
                          <a:ea typeface="Calibri"/>
                          <a:cs typeface="Times New Roman"/>
                        </a:rPr>
                        <a:t>7,7%</a:t>
                      </a:r>
                      <a:endParaRPr lang="ru-RU" sz="1600" dirty="0">
                        <a:latin typeface="Calibri"/>
                        <a:ea typeface="Times New Roman"/>
                        <a:cs typeface="Times New Roman"/>
                      </a:endParaRPr>
                    </a:p>
                  </a:txBody>
                  <a:tcPr marL="43804" marR="438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0177" name="Rectangle 1"/>
          <p:cNvSpPr>
            <a:spLocks noChangeArrowheads="1"/>
          </p:cNvSpPr>
          <p:nvPr/>
        </p:nvSpPr>
        <p:spPr bwMode="auto">
          <a:xfrm>
            <a:off x="714348" y="500043"/>
            <a:ext cx="7715304" cy="16619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Мониторинг   социального  статуса  семей воспитанников  МБДОУ ЦРР-Д/с № 26 «Кустук»</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Социальный статус  семей воспитанников  МБДОУ ЦРР-Д/с № 26 «Кустук»  достаточно высокий  на уровне городского округа «город Якутск», 77%  родителей (законных представителей) имеют высшее  профессиональное  образование, 59 % являются  служащими государственных  и  муниципальных  учреждений, что говорит о высоких  запросах   заказчиков услуги  дошкольного образования. </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 name="Picture 4" descr="Рисунок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468313" cy="6858000"/>
          </a:xfrm>
          <a:prstGeom prst="rect">
            <a:avLst/>
          </a:prstGeom>
          <a:noFill/>
          <a:ln w="9525">
            <a:solidFill>
              <a:srgbClr val="996633"/>
            </a:solidFill>
            <a:miter lim="800000"/>
            <a:headEnd/>
            <a:tailEnd/>
          </a:ln>
          <a:extLst>
            <a:ext uri="{909E8E84-426E-40DD-AFC4-6F175D3DCCD1}">
              <a14:hiddenFill xmlns="" xmlns:a14="http://schemas.microsoft.com/office/drawing/2010/main">
                <a:solidFill>
                  <a:srgbClr val="FFFFFF"/>
                </a:solidFill>
              </a14:hiddenFill>
            </a:ext>
          </a:extLst>
        </p:spPr>
      </p:pic>
      <p:pic>
        <p:nvPicPr>
          <p:cNvPr id="5" name="Picture 4" descr="Рисунок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675688" y="0"/>
            <a:ext cx="468312" cy="6858000"/>
          </a:xfrm>
          <a:prstGeom prst="rect">
            <a:avLst/>
          </a:prstGeom>
          <a:noFill/>
          <a:ln w="9525">
            <a:solidFill>
              <a:srgbClr val="996633"/>
            </a:solidFill>
            <a:miter lim="800000"/>
            <a:headEnd/>
            <a:tailEnd/>
          </a:ln>
          <a:extLst>
            <a:ext uri="{909E8E84-426E-40DD-AFC4-6F175D3DCCD1}">
              <a14:hiddenFill xmlns=""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descr="Рисунок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468313" cy="6858000"/>
          </a:xfrm>
          <a:prstGeom prst="rect">
            <a:avLst/>
          </a:prstGeom>
          <a:noFill/>
          <a:ln w="9525">
            <a:solidFill>
              <a:srgbClr val="996633"/>
            </a:solidFill>
            <a:miter lim="800000"/>
            <a:headEnd/>
            <a:tailEnd/>
          </a:ln>
          <a:extLst>
            <a:ext uri="{909E8E84-426E-40DD-AFC4-6F175D3DCCD1}">
              <a14:hiddenFill xmlns="" xmlns:a14="http://schemas.microsoft.com/office/drawing/2010/main">
                <a:solidFill>
                  <a:srgbClr val="FFFFFF"/>
                </a:solidFill>
              </a14:hiddenFill>
            </a:ext>
          </a:extLst>
        </p:spPr>
      </p:pic>
      <p:pic>
        <p:nvPicPr>
          <p:cNvPr id="5123" name="Picture 4" descr="Рисунок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675688" y="0"/>
            <a:ext cx="468312" cy="6858000"/>
          </a:xfrm>
          <a:prstGeom prst="rect">
            <a:avLst/>
          </a:prstGeom>
          <a:noFill/>
          <a:ln w="9525">
            <a:solidFill>
              <a:srgbClr val="996633"/>
            </a:solidFill>
            <a:miter lim="800000"/>
            <a:headEnd/>
            <a:tailEnd/>
          </a:ln>
          <a:extLst>
            <a:ext uri="{909E8E84-426E-40DD-AFC4-6F175D3DCCD1}">
              <a14:hiddenFill xmlns="" xmlns:a14="http://schemas.microsoft.com/office/drawing/2010/main">
                <a:solidFill>
                  <a:srgbClr val="FFFFFF"/>
                </a:solidFill>
              </a14:hiddenFill>
            </a:ext>
          </a:extLst>
        </p:spPr>
      </p:pic>
      <p:sp>
        <p:nvSpPr>
          <p:cNvPr id="5" name="Прямоугольник 4"/>
          <p:cNvSpPr/>
          <p:nvPr/>
        </p:nvSpPr>
        <p:spPr>
          <a:xfrm>
            <a:off x="1142976" y="571481"/>
            <a:ext cx="7215238" cy="369332"/>
          </a:xfrm>
          <a:prstGeom prst="rect">
            <a:avLst/>
          </a:prstGeom>
        </p:spPr>
        <p:txBody>
          <a:bodyPr wrap="square">
            <a:spAutoFit/>
          </a:bodyPr>
          <a:lstStyle/>
          <a:p>
            <a:pPr algn="ctr"/>
            <a:r>
              <a:rPr lang="ru-RU" b="1" dirty="0" smtClean="0">
                <a:solidFill>
                  <a:srgbClr val="FF0000"/>
                </a:solidFill>
              </a:rPr>
              <a:t> </a:t>
            </a:r>
            <a:endParaRPr lang="ru-RU" dirty="0">
              <a:solidFill>
                <a:srgbClr val="FF0000"/>
              </a:solidFill>
            </a:endParaRPr>
          </a:p>
        </p:txBody>
      </p:sp>
      <p:sp>
        <p:nvSpPr>
          <p:cNvPr id="6" name="Прямоугольник 5"/>
          <p:cNvSpPr/>
          <p:nvPr/>
        </p:nvSpPr>
        <p:spPr>
          <a:xfrm>
            <a:off x="714348" y="1500174"/>
            <a:ext cx="7858180" cy="338554"/>
          </a:xfrm>
          <a:prstGeom prst="rect">
            <a:avLst/>
          </a:prstGeom>
        </p:spPr>
        <p:txBody>
          <a:bodyPr wrap="square">
            <a:spAutoFit/>
          </a:bodyPr>
          <a:lstStyle/>
          <a:p>
            <a:pPr indent="355600" algn="just"/>
            <a:r>
              <a:rPr lang="ru-RU" sz="1600" dirty="0" smtClean="0"/>
              <a:t> </a:t>
            </a:r>
          </a:p>
        </p:txBody>
      </p:sp>
      <p:graphicFrame>
        <p:nvGraphicFramePr>
          <p:cNvPr id="7" name="Таблица 6"/>
          <p:cNvGraphicFramePr>
            <a:graphicFrameLocks noGrp="1"/>
          </p:cNvGraphicFramePr>
          <p:nvPr/>
        </p:nvGraphicFramePr>
        <p:xfrm>
          <a:off x="714348" y="2727960"/>
          <a:ext cx="7786742" cy="1962912"/>
        </p:xfrm>
        <a:graphic>
          <a:graphicData uri="http://schemas.openxmlformats.org/drawingml/2006/table">
            <a:tbl>
              <a:tblPr/>
              <a:tblGrid>
                <a:gridCol w="4935085"/>
                <a:gridCol w="2851657"/>
              </a:tblGrid>
              <a:tr h="167163">
                <a:tc>
                  <a:txBody>
                    <a:bodyPr/>
                    <a:lstStyle/>
                    <a:p>
                      <a:pPr algn="ctr">
                        <a:lnSpc>
                          <a:spcPct val="115000"/>
                        </a:lnSpc>
                        <a:spcAft>
                          <a:spcPts val="0"/>
                        </a:spcAft>
                      </a:pPr>
                      <a:r>
                        <a:rPr lang="ru-RU" sz="1400" b="1" dirty="0">
                          <a:latin typeface="Times New Roman"/>
                          <a:ea typeface="Calibri"/>
                          <a:cs typeface="Times New Roman"/>
                        </a:rPr>
                        <a:t>Возрастные группы</a:t>
                      </a:r>
                      <a:endParaRPr lang="ru-RU" sz="1400" dirty="0">
                        <a:latin typeface="Calibri"/>
                        <a:ea typeface="Calibri"/>
                        <a:cs typeface="Times New Roman"/>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b="1">
                          <a:latin typeface="Times New Roman"/>
                          <a:ea typeface="Calibri"/>
                          <a:cs typeface="Times New Roman"/>
                        </a:rPr>
                        <a:t>Количество групп</a:t>
                      </a:r>
                      <a:endParaRPr lang="ru-RU" sz="1400">
                        <a:latin typeface="Calibri"/>
                        <a:ea typeface="Calibri"/>
                        <a:cs typeface="Times New Roman"/>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163">
                <a:tc>
                  <a:txBody>
                    <a:bodyPr/>
                    <a:lstStyle/>
                    <a:p>
                      <a:pPr>
                        <a:lnSpc>
                          <a:spcPct val="115000"/>
                        </a:lnSpc>
                        <a:spcAft>
                          <a:spcPts val="0"/>
                        </a:spcAft>
                      </a:pPr>
                      <a:r>
                        <a:rPr lang="ru-RU" sz="1400" dirty="0">
                          <a:latin typeface="Times New Roman"/>
                          <a:ea typeface="Calibri"/>
                          <a:cs typeface="Times New Roman"/>
                        </a:rPr>
                        <a:t>Вторая младшая группа (3-4 года)</a:t>
                      </a:r>
                      <a:endParaRPr lang="ru-RU" sz="1400" dirty="0">
                        <a:latin typeface="Calibri"/>
                        <a:ea typeface="Calibri"/>
                        <a:cs typeface="Times New Roman"/>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Times New Roman"/>
                          <a:ea typeface="Calibri"/>
                          <a:cs typeface="Times New Roman"/>
                        </a:rPr>
                        <a:t>2</a:t>
                      </a:r>
                      <a:endParaRPr lang="ru-RU" sz="1400">
                        <a:latin typeface="Calibri"/>
                        <a:ea typeface="Calibri"/>
                        <a:cs typeface="Times New Roman"/>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163">
                <a:tc>
                  <a:txBody>
                    <a:bodyPr/>
                    <a:lstStyle/>
                    <a:p>
                      <a:pPr>
                        <a:lnSpc>
                          <a:spcPct val="115000"/>
                        </a:lnSpc>
                        <a:spcAft>
                          <a:spcPts val="0"/>
                        </a:spcAft>
                      </a:pPr>
                      <a:r>
                        <a:rPr lang="ru-RU" sz="1400" dirty="0">
                          <a:latin typeface="Times New Roman"/>
                          <a:ea typeface="Calibri"/>
                          <a:cs typeface="Times New Roman"/>
                        </a:rPr>
                        <a:t>Средняя группа (4-5 лет)</a:t>
                      </a:r>
                      <a:endParaRPr lang="ru-RU" sz="1400" dirty="0">
                        <a:latin typeface="Calibri"/>
                        <a:ea typeface="Calibri"/>
                        <a:cs typeface="Times New Roman"/>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Times New Roman"/>
                          <a:ea typeface="Calibri"/>
                          <a:cs typeface="Times New Roman"/>
                        </a:rPr>
                        <a:t>2</a:t>
                      </a:r>
                      <a:endParaRPr lang="ru-RU" sz="1400">
                        <a:latin typeface="Calibri"/>
                        <a:ea typeface="Calibri"/>
                        <a:cs typeface="Times New Roman"/>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163">
                <a:tc>
                  <a:txBody>
                    <a:bodyPr/>
                    <a:lstStyle/>
                    <a:p>
                      <a:pPr>
                        <a:lnSpc>
                          <a:spcPct val="115000"/>
                        </a:lnSpc>
                        <a:spcAft>
                          <a:spcPts val="0"/>
                        </a:spcAft>
                      </a:pPr>
                      <a:r>
                        <a:rPr lang="ru-RU" sz="1400" dirty="0">
                          <a:latin typeface="Times New Roman"/>
                          <a:ea typeface="Calibri"/>
                          <a:cs typeface="Times New Roman"/>
                        </a:rPr>
                        <a:t>Старшая группа (5-6 лет)</a:t>
                      </a:r>
                      <a:endParaRPr lang="ru-RU" sz="1400" dirty="0">
                        <a:latin typeface="Calibri"/>
                        <a:ea typeface="Calibri"/>
                        <a:cs typeface="Times New Roman"/>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Times New Roman"/>
                          <a:ea typeface="Calibri"/>
                          <a:cs typeface="Times New Roman"/>
                        </a:rPr>
                        <a:t>4</a:t>
                      </a:r>
                      <a:endParaRPr lang="ru-RU" sz="1400">
                        <a:latin typeface="Calibri"/>
                        <a:ea typeface="Calibri"/>
                        <a:cs typeface="Times New Roman"/>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163">
                <a:tc>
                  <a:txBody>
                    <a:bodyPr/>
                    <a:lstStyle/>
                    <a:p>
                      <a:pPr>
                        <a:lnSpc>
                          <a:spcPct val="115000"/>
                        </a:lnSpc>
                        <a:spcAft>
                          <a:spcPts val="0"/>
                        </a:spcAft>
                      </a:pPr>
                      <a:r>
                        <a:rPr lang="ru-RU" sz="1400" dirty="0">
                          <a:latin typeface="Times New Roman"/>
                          <a:ea typeface="Calibri"/>
                          <a:cs typeface="Times New Roman"/>
                        </a:rPr>
                        <a:t>Подготовительная к школе группа (6-7 лет)</a:t>
                      </a:r>
                      <a:endParaRPr lang="ru-RU" sz="1400" dirty="0">
                        <a:latin typeface="Calibri"/>
                        <a:ea typeface="Calibri"/>
                        <a:cs typeface="Times New Roman"/>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Times New Roman"/>
                          <a:ea typeface="Calibri"/>
                          <a:cs typeface="Times New Roman"/>
                        </a:rPr>
                        <a:t>3</a:t>
                      </a:r>
                      <a:endParaRPr lang="ru-RU" sz="1400">
                        <a:latin typeface="Calibri"/>
                        <a:ea typeface="Calibri"/>
                        <a:cs typeface="Times New Roman"/>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163">
                <a:tc>
                  <a:txBody>
                    <a:bodyPr/>
                    <a:lstStyle/>
                    <a:p>
                      <a:pPr>
                        <a:lnSpc>
                          <a:spcPct val="115000"/>
                        </a:lnSpc>
                        <a:spcAft>
                          <a:spcPts val="0"/>
                        </a:spcAft>
                      </a:pPr>
                      <a:r>
                        <a:rPr lang="ru-RU" sz="1400" dirty="0">
                          <a:latin typeface="Times New Roman"/>
                          <a:ea typeface="Calibri"/>
                          <a:cs typeface="Times New Roman"/>
                        </a:rPr>
                        <a:t>Подготовительная логопедическая группа (5-7 лет)</a:t>
                      </a:r>
                      <a:endParaRPr lang="ru-RU" sz="1400" dirty="0">
                        <a:latin typeface="Calibri"/>
                        <a:ea typeface="Calibri"/>
                        <a:cs typeface="Times New Roman"/>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a:latin typeface="Times New Roman"/>
                          <a:ea typeface="Calibri"/>
                          <a:cs typeface="Times New Roman"/>
                        </a:rPr>
                        <a:t>1</a:t>
                      </a:r>
                      <a:endParaRPr lang="ru-RU" sz="1400">
                        <a:latin typeface="Calibri"/>
                        <a:ea typeface="Calibri"/>
                        <a:cs typeface="Times New Roman"/>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163">
                <a:tc>
                  <a:txBody>
                    <a:bodyPr/>
                    <a:lstStyle/>
                    <a:p>
                      <a:pPr>
                        <a:lnSpc>
                          <a:spcPct val="115000"/>
                        </a:lnSpc>
                        <a:spcAft>
                          <a:spcPts val="0"/>
                        </a:spcAft>
                      </a:pPr>
                      <a:r>
                        <a:rPr lang="ru-RU" sz="1400" dirty="0">
                          <a:latin typeface="Times New Roman"/>
                          <a:ea typeface="Calibri"/>
                          <a:cs typeface="Times New Roman"/>
                        </a:rPr>
                        <a:t>ГКП</a:t>
                      </a:r>
                      <a:endParaRPr lang="ru-RU" sz="1400" dirty="0">
                        <a:latin typeface="Calibri"/>
                        <a:ea typeface="Calibri"/>
                        <a:cs typeface="Times New Roman"/>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latin typeface="Times New Roman"/>
                          <a:ea typeface="Calibri"/>
                          <a:cs typeface="Times New Roman"/>
                        </a:rPr>
                        <a:t>1</a:t>
                      </a:r>
                      <a:endParaRPr lang="ru-RU" sz="1400" dirty="0">
                        <a:latin typeface="Calibri"/>
                        <a:ea typeface="Calibri"/>
                        <a:cs typeface="Times New Roman"/>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163">
                <a:tc>
                  <a:txBody>
                    <a:bodyPr/>
                    <a:lstStyle/>
                    <a:p>
                      <a:pPr>
                        <a:lnSpc>
                          <a:spcPct val="115000"/>
                        </a:lnSpc>
                        <a:spcAft>
                          <a:spcPts val="0"/>
                        </a:spcAft>
                      </a:pPr>
                      <a:r>
                        <a:rPr lang="ru-RU" sz="1400" b="1">
                          <a:latin typeface="Times New Roman"/>
                          <a:ea typeface="Calibri"/>
                          <a:cs typeface="Times New Roman"/>
                        </a:rPr>
                        <a:t>Всего:</a:t>
                      </a:r>
                      <a:endParaRPr lang="ru-RU" sz="1400">
                        <a:latin typeface="Calibri"/>
                        <a:ea typeface="Calibri"/>
                        <a:cs typeface="Times New Roman"/>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dirty="0">
                          <a:latin typeface="Times New Roman"/>
                          <a:ea typeface="Calibri"/>
                          <a:cs typeface="Times New Roman"/>
                        </a:rPr>
                        <a:t>13</a:t>
                      </a:r>
                      <a:endParaRPr lang="ru-RU" sz="1400" dirty="0">
                        <a:latin typeface="Calibri"/>
                        <a:ea typeface="Calibri"/>
                        <a:cs typeface="Times New Roman"/>
                      </a:endParaRPr>
                    </a:p>
                  </a:txBody>
                  <a:tcPr marL="65412" marR="65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3793" name="Rectangle 1"/>
          <p:cNvSpPr>
            <a:spLocks noChangeArrowheads="1"/>
          </p:cNvSpPr>
          <p:nvPr/>
        </p:nvSpPr>
        <p:spPr bwMode="auto">
          <a:xfrm>
            <a:off x="571472" y="2119194"/>
            <a:ext cx="7643866"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 ДОУ воспитываются дети 3 – 7 лет, имеется 13 возрастных групп.</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1868804065"/>
      </p:ext>
    </p:extLst>
  </p:cSld>
  <p:clrMapOvr>
    <a:masterClrMapping/>
  </p:clrMapOvr>
  <mc:AlternateContent xmlns:mc="http://schemas.openxmlformats.org/markup-compatibility/2006">
    <mc:Choice xmlns=""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4" descr="Рисунок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468313" cy="6858000"/>
          </a:xfrm>
          <a:prstGeom prst="rect">
            <a:avLst/>
          </a:prstGeom>
          <a:noFill/>
          <a:ln w="9525">
            <a:solidFill>
              <a:srgbClr val="996633"/>
            </a:solidFill>
            <a:miter lim="800000"/>
            <a:headEnd/>
            <a:tailEnd/>
          </a:ln>
          <a:extLst>
            <a:ext uri="{909E8E84-426E-40DD-AFC4-6F175D3DCCD1}">
              <a14:hiddenFill xmlns="" xmlns:a14="http://schemas.microsoft.com/office/drawing/2010/main">
                <a:solidFill>
                  <a:srgbClr val="FFFFFF"/>
                </a:solidFill>
              </a14:hiddenFill>
            </a:ext>
          </a:extLst>
        </p:spPr>
      </p:pic>
      <p:pic>
        <p:nvPicPr>
          <p:cNvPr id="17411" name="Picture 4" descr="Рисунок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675688" y="0"/>
            <a:ext cx="468312" cy="6858000"/>
          </a:xfrm>
          <a:prstGeom prst="rect">
            <a:avLst/>
          </a:prstGeom>
          <a:noFill/>
          <a:ln w="9525">
            <a:solidFill>
              <a:srgbClr val="996633"/>
            </a:solidFill>
            <a:miter lim="800000"/>
            <a:headEnd/>
            <a:tailEnd/>
          </a:ln>
          <a:extLst>
            <a:ext uri="{909E8E84-426E-40DD-AFC4-6F175D3DCCD1}">
              <a14:hiddenFill xmlns="" xmlns:a14="http://schemas.microsoft.com/office/drawing/2010/main">
                <a:solidFill>
                  <a:srgbClr val="FFFFFF"/>
                </a:solidFill>
              </a14:hiddenFill>
            </a:ext>
          </a:extLst>
        </p:spPr>
      </p:pic>
      <p:sp>
        <p:nvSpPr>
          <p:cNvPr id="2" name="Прямоугольник 1"/>
          <p:cNvSpPr/>
          <p:nvPr/>
        </p:nvSpPr>
        <p:spPr>
          <a:xfrm>
            <a:off x="1043608" y="714375"/>
            <a:ext cx="7344816" cy="2000548"/>
          </a:xfrm>
          <a:prstGeom prst="rect">
            <a:avLst/>
          </a:prstGeom>
        </p:spPr>
        <p:txBody>
          <a:bodyPr wrap="square">
            <a:spAutoFit/>
          </a:bodyPr>
          <a:lstStyle/>
          <a:p>
            <a:pPr algn="ctr">
              <a:defRPr/>
            </a:pPr>
            <a:r>
              <a:rPr lang="ru-RU" sz="9600" b="1" dirty="0" smtClean="0">
                <a:solidFill>
                  <a:srgbClr val="C00000"/>
                </a:solidFill>
                <a:latin typeface="Times New Roman" pitchFamily="18" charset="0"/>
                <a:cs typeface="Times New Roman" pitchFamily="18" charset="0"/>
              </a:rPr>
              <a:t> </a:t>
            </a:r>
            <a:endParaRPr lang="ru-RU" sz="9600" b="1" dirty="0">
              <a:solidFill>
                <a:srgbClr val="C00000"/>
              </a:solidFill>
              <a:latin typeface="Times New Roman" pitchFamily="18" charset="0"/>
              <a:cs typeface="Times New Roman" pitchFamily="18" charset="0"/>
            </a:endParaRPr>
          </a:p>
          <a:p>
            <a:pPr>
              <a:defRPr/>
            </a:pPr>
            <a:r>
              <a:rPr lang="ru-RU" sz="2800" dirty="0"/>
              <a:t> </a:t>
            </a:r>
          </a:p>
        </p:txBody>
      </p:sp>
      <p:sp>
        <p:nvSpPr>
          <p:cNvPr id="5" name="Прямоугольник 4"/>
          <p:cNvSpPr/>
          <p:nvPr/>
        </p:nvSpPr>
        <p:spPr>
          <a:xfrm>
            <a:off x="785786" y="500043"/>
            <a:ext cx="7786742" cy="2585323"/>
          </a:xfrm>
          <a:prstGeom prst="rect">
            <a:avLst/>
          </a:prstGeom>
        </p:spPr>
        <p:txBody>
          <a:bodyPr wrap="square">
            <a:spAutoFit/>
          </a:bodyPr>
          <a:lstStyle/>
          <a:p>
            <a:r>
              <a:rPr lang="ru-RU" dirty="0" smtClean="0"/>
              <a:t>Наряду с базовым дошкольным образованием специалисты осуществляют дополнительное образование по интересам детей с учетом возможностей ДОУ и желаний родителей. Ведутся музыкальные занятия (2 музыкальных руководителя), занятия по плаванию, по физической культуре, работает </a:t>
            </a:r>
            <a:r>
              <a:rPr lang="ru-RU" dirty="0" err="1" smtClean="0"/>
              <a:t>логопункт</a:t>
            </a:r>
            <a:r>
              <a:rPr lang="ru-RU" dirty="0" smtClean="0"/>
              <a:t>, где с детьми ОНР работает учитель-логопед, в логопедической группе кроме 2 воспитателей, коррекционную работу ведет учитель-логопед, педагог-психолог провод психологическую работу с детьми в адаптационный период, с детьми с особыми образовательными потребностями, с детьми подготовительной к школе групп. </a:t>
            </a:r>
            <a:endParaRPr lang="ru-RU" dirty="0"/>
          </a:p>
        </p:txBody>
      </p:sp>
    </p:spTree>
    <p:extLst>
      <p:ext uri="{BB962C8B-B14F-4D97-AF65-F5344CB8AC3E}">
        <p14:creationId xmlns="" xmlns:p14="http://schemas.microsoft.com/office/powerpoint/2010/main" val="404729450"/>
      </p:ext>
    </p:extLst>
  </p:cSld>
  <p:clrMapOvr>
    <a:masterClrMapping/>
  </p:clrMapOvr>
  <mc:AlternateContent xmlns:mc="http://schemas.openxmlformats.org/markup-compatibility/2006">
    <mc:Choice xmlns=""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4" descr="Рисунок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468313" cy="6858000"/>
          </a:xfrm>
          <a:prstGeom prst="rect">
            <a:avLst/>
          </a:prstGeom>
          <a:noFill/>
          <a:ln w="9525">
            <a:solidFill>
              <a:srgbClr val="996633"/>
            </a:solidFill>
            <a:miter lim="800000"/>
            <a:headEnd/>
            <a:tailEnd/>
          </a:ln>
          <a:extLst>
            <a:ext uri="{909E8E84-426E-40DD-AFC4-6F175D3DCCD1}">
              <a14:hiddenFill xmlns="" xmlns:a14="http://schemas.microsoft.com/office/drawing/2010/main">
                <a:solidFill>
                  <a:srgbClr val="FFFFFF"/>
                </a:solidFill>
              </a14:hiddenFill>
            </a:ext>
          </a:extLst>
        </p:spPr>
      </p:pic>
      <p:pic>
        <p:nvPicPr>
          <p:cNvPr id="17411" name="Picture 4" descr="Рисунок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675688" y="0"/>
            <a:ext cx="468312" cy="6858000"/>
          </a:xfrm>
          <a:prstGeom prst="rect">
            <a:avLst/>
          </a:prstGeom>
          <a:noFill/>
          <a:ln w="9525">
            <a:solidFill>
              <a:srgbClr val="996633"/>
            </a:solidFill>
            <a:miter lim="800000"/>
            <a:headEnd/>
            <a:tailEnd/>
          </a:ln>
          <a:extLst>
            <a:ext uri="{909E8E84-426E-40DD-AFC4-6F175D3DCCD1}">
              <a14:hiddenFill xmlns="" xmlns:a14="http://schemas.microsoft.com/office/drawing/2010/main">
                <a:solidFill>
                  <a:srgbClr val="FFFFFF"/>
                </a:solidFill>
              </a14:hiddenFill>
            </a:ext>
          </a:extLst>
        </p:spPr>
      </p:pic>
      <p:sp>
        <p:nvSpPr>
          <p:cNvPr id="2" name="Прямоугольник 1"/>
          <p:cNvSpPr/>
          <p:nvPr/>
        </p:nvSpPr>
        <p:spPr>
          <a:xfrm>
            <a:off x="1043608" y="714375"/>
            <a:ext cx="7344816" cy="2000548"/>
          </a:xfrm>
          <a:prstGeom prst="rect">
            <a:avLst/>
          </a:prstGeom>
        </p:spPr>
        <p:txBody>
          <a:bodyPr wrap="square">
            <a:spAutoFit/>
          </a:bodyPr>
          <a:lstStyle/>
          <a:p>
            <a:pPr algn="ctr">
              <a:defRPr/>
            </a:pPr>
            <a:r>
              <a:rPr lang="ru-RU" sz="9600" b="1" dirty="0" smtClean="0">
                <a:solidFill>
                  <a:srgbClr val="C00000"/>
                </a:solidFill>
                <a:latin typeface="Times New Roman" pitchFamily="18" charset="0"/>
                <a:cs typeface="Times New Roman" pitchFamily="18" charset="0"/>
              </a:rPr>
              <a:t> </a:t>
            </a:r>
            <a:endParaRPr lang="ru-RU" sz="9600" b="1" dirty="0">
              <a:solidFill>
                <a:srgbClr val="C00000"/>
              </a:solidFill>
              <a:latin typeface="Times New Roman" pitchFamily="18" charset="0"/>
              <a:cs typeface="Times New Roman" pitchFamily="18" charset="0"/>
            </a:endParaRPr>
          </a:p>
          <a:p>
            <a:pPr>
              <a:defRPr/>
            </a:pPr>
            <a:r>
              <a:rPr lang="ru-RU" sz="2800" dirty="0"/>
              <a:t> </a:t>
            </a:r>
          </a:p>
        </p:txBody>
      </p:sp>
      <p:sp>
        <p:nvSpPr>
          <p:cNvPr id="5" name="Прямоугольник 4"/>
          <p:cNvSpPr/>
          <p:nvPr/>
        </p:nvSpPr>
        <p:spPr>
          <a:xfrm>
            <a:off x="785786" y="500043"/>
            <a:ext cx="7786742" cy="369332"/>
          </a:xfrm>
          <a:prstGeom prst="rect">
            <a:avLst/>
          </a:prstGeom>
        </p:spPr>
        <p:txBody>
          <a:bodyPr wrap="square">
            <a:spAutoFit/>
          </a:bodyPr>
          <a:lstStyle/>
          <a:p>
            <a:r>
              <a:rPr lang="ru-RU" dirty="0" smtClean="0"/>
              <a:t> </a:t>
            </a:r>
            <a:endParaRPr lang="ru-RU" dirty="0"/>
          </a:p>
        </p:txBody>
      </p:sp>
      <p:sp>
        <p:nvSpPr>
          <p:cNvPr id="66561" name="Rectangle 1"/>
          <p:cNvSpPr>
            <a:spLocks noChangeArrowheads="1"/>
          </p:cNvSpPr>
          <p:nvPr/>
        </p:nvSpPr>
        <p:spPr bwMode="auto">
          <a:xfrm>
            <a:off x="500034" y="857232"/>
            <a:ext cx="821537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ru-RU" sz="1600" dirty="0" smtClean="0">
                <a:solidFill>
                  <a:srgbClr val="000000"/>
                </a:solidFill>
                <a:latin typeface="Calibri" pitchFamily="34" charset="0"/>
                <a:ea typeface="Times New Roman" pitchFamily="18" charset="0"/>
                <a:cs typeface="Times New Roman" pitchFamily="18" charset="0"/>
              </a:rPr>
              <a:t>В</a:t>
            </a:r>
            <a:r>
              <a:rPr kumimoji="0" lang="ru-RU" sz="16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ДОУ работают 15 педагогов с высшей квалификационной категорией, что составляет38 % от общего числа педагогов, 9 имеют первую квалификационную категорию -	 23%, 11 педагогов соответствие занимаемой должности – 28% от общего числа педагогов. </a:t>
            </a:r>
          </a:p>
          <a:p>
            <a:pPr marL="0" marR="0" lvl="0" indent="0" algn="just" defTabSz="914400" rtl="0" eaLnBrk="1" fontAlgn="base" latinLnBrk="0" hangingPunct="1">
              <a:lnSpc>
                <a:spcPct val="100000"/>
              </a:lnSpc>
              <a:spcBef>
                <a:spcPct val="0"/>
              </a:spcBef>
              <a:spcAft>
                <a:spcPct val="0"/>
              </a:spcAft>
              <a:buClrTx/>
              <a:buSzTx/>
              <a:buFontTx/>
              <a:buNone/>
              <a:tabLst/>
            </a:pPr>
            <a:endParaRPr lang="ru-RU" sz="1600" dirty="0" smtClean="0">
              <a:solidFill>
                <a:srgbClr val="000000"/>
              </a:solidFill>
              <a:latin typeface="Calibri" pitchFamily="34"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Это свидетельствует о среднем общем квалификационном уровне педагогического коллектива.  В текущем учебном году 1 педагог подтвердил высшую квалификационную категорию. В ДОУ разработан план аттестации и план повышения квалификации педагогов на 5 лет, что обеспечит поступательный рост их профессионального мастерства, саморазвития.</a:t>
            </a:r>
          </a:p>
          <a:p>
            <a:pPr marL="0" marR="0" lvl="0" indent="0" algn="just" defTabSz="914400" rtl="0" eaLnBrk="1" fontAlgn="base" latinLnBrk="0" hangingPunct="1">
              <a:lnSpc>
                <a:spcPct val="100000"/>
              </a:lnSpc>
              <a:spcBef>
                <a:spcPct val="0"/>
              </a:spcBef>
              <a:spcAft>
                <a:spcPct val="0"/>
              </a:spcAft>
              <a:buClrTx/>
              <a:buSzTx/>
              <a:buFontTx/>
              <a:buNone/>
              <a:tabLst/>
            </a:pPr>
            <a:endParaRPr lang="ru-RU" sz="1600" dirty="0" smtClean="0">
              <a:solidFill>
                <a:srgbClr val="000000"/>
              </a:solidFill>
              <a:latin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Государственные награды, почетные звания, отраслевые нагрудные знаки: 1 педагог-«Заслуженный работник образования РС(Я)», 3 – «Отличник народного просвещения РФ», 11 – «Отличник образования РС(Я)», 6 – нагрудный знак «За вклад в развитии дошкольного образования РС(Я)», 3 – «Отличник молодежной политики», 1 – медаль «За преданность идеалам детства», 1 – стипендиат Международного детского фонда «Дети Саха-Азия», 1- «Гражданская доблесть», 1 – «За заслуги перед Якутском», 1 – «За вклад в развитие образования столицы», 1 – «Почетная грамота МО и Н РФ».</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404729450"/>
      </p:ext>
    </p:extLst>
  </p:cSld>
  <p:clrMapOvr>
    <a:masterClrMapping/>
  </p:clrMapOvr>
  <mc:AlternateContent xmlns:mc="http://schemas.openxmlformats.org/markup-compatibility/2006">
    <mc:Choice xmlns=""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descr="Рисунок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468313" cy="6858000"/>
          </a:xfrm>
          <a:prstGeom prst="rect">
            <a:avLst/>
          </a:prstGeom>
          <a:noFill/>
          <a:ln w="9525">
            <a:solidFill>
              <a:srgbClr val="996633"/>
            </a:solidFill>
            <a:miter lim="800000"/>
            <a:headEnd/>
            <a:tailEnd/>
          </a:ln>
          <a:extLst>
            <a:ext uri="{909E8E84-426E-40DD-AFC4-6F175D3DCCD1}">
              <a14:hiddenFill xmlns="" xmlns:a14="http://schemas.microsoft.com/office/drawing/2010/main">
                <a:solidFill>
                  <a:srgbClr val="FFFFFF"/>
                </a:solidFill>
              </a14:hiddenFill>
            </a:ext>
          </a:extLst>
        </p:spPr>
      </p:pic>
      <p:pic>
        <p:nvPicPr>
          <p:cNvPr id="5123" name="Picture 4" descr="Рисунок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675688" y="0"/>
            <a:ext cx="468312" cy="6858000"/>
          </a:xfrm>
          <a:prstGeom prst="rect">
            <a:avLst/>
          </a:prstGeom>
          <a:noFill/>
          <a:ln w="9525">
            <a:solidFill>
              <a:srgbClr val="996633"/>
            </a:solidFill>
            <a:miter lim="800000"/>
            <a:headEnd/>
            <a:tailEnd/>
          </a:ln>
          <a:extLst>
            <a:ext uri="{909E8E84-426E-40DD-AFC4-6F175D3DCCD1}">
              <a14:hiddenFill xmlns="" xmlns:a14="http://schemas.microsoft.com/office/drawing/2010/main">
                <a:solidFill>
                  <a:srgbClr val="FFFFFF"/>
                </a:solidFill>
              </a14:hiddenFill>
            </a:ext>
          </a:extLst>
        </p:spPr>
      </p:pic>
      <p:sp>
        <p:nvSpPr>
          <p:cNvPr id="5" name="Прямоугольник 4"/>
          <p:cNvSpPr/>
          <p:nvPr/>
        </p:nvSpPr>
        <p:spPr>
          <a:xfrm>
            <a:off x="1142976" y="571481"/>
            <a:ext cx="7215238" cy="369332"/>
          </a:xfrm>
          <a:prstGeom prst="rect">
            <a:avLst/>
          </a:prstGeom>
        </p:spPr>
        <p:txBody>
          <a:bodyPr wrap="square">
            <a:spAutoFit/>
          </a:bodyPr>
          <a:lstStyle/>
          <a:p>
            <a:pPr algn="ctr"/>
            <a:r>
              <a:rPr lang="ru-RU" b="1" dirty="0" smtClean="0">
                <a:solidFill>
                  <a:srgbClr val="FF0000"/>
                </a:solidFill>
              </a:rPr>
              <a:t>Характеристика контингента воспитанников</a:t>
            </a:r>
            <a:endParaRPr lang="ru-RU" dirty="0">
              <a:solidFill>
                <a:srgbClr val="FF0000"/>
              </a:solidFill>
            </a:endParaRPr>
          </a:p>
        </p:txBody>
      </p:sp>
      <p:sp>
        <p:nvSpPr>
          <p:cNvPr id="6" name="Прямоугольник 5"/>
          <p:cNvSpPr/>
          <p:nvPr/>
        </p:nvSpPr>
        <p:spPr>
          <a:xfrm>
            <a:off x="714348" y="1500174"/>
            <a:ext cx="7858180" cy="3539430"/>
          </a:xfrm>
          <a:prstGeom prst="rect">
            <a:avLst/>
          </a:prstGeom>
        </p:spPr>
        <p:txBody>
          <a:bodyPr wrap="square">
            <a:spAutoFit/>
          </a:bodyPr>
          <a:lstStyle/>
          <a:p>
            <a:pPr indent="355600" algn="just"/>
            <a:r>
              <a:rPr lang="ru-RU" sz="1600" dirty="0" smtClean="0"/>
              <a:t>Всего 423 воспитанников: из них 203  девочек, 220  мальчиков. </a:t>
            </a:r>
          </a:p>
          <a:p>
            <a:pPr indent="355600" algn="just"/>
            <a:r>
              <a:rPr lang="ru-RU" sz="1600" dirty="0" smtClean="0"/>
              <a:t>Предельная наполняемость групп в МБДОУ ЦРР </a:t>
            </a:r>
            <a:r>
              <a:rPr lang="ru-RU" sz="1600" dirty="0" err="1" smtClean="0"/>
              <a:t>д</a:t>
            </a:r>
            <a:r>
              <a:rPr lang="ru-RU" sz="1600" dirty="0" smtClean="0"/>
              <a:t>/с «Кустук», принятая при расчете норматива бюджетного финансирования составляет 300 мест. Таким образом, в 13 группах, включая кратковременную группу всего 423 воспитанников.</a:t>
            </a:r>
          </a:p>
          <a:p>
            <a:pPr indent="355600" algn="just"/>
            <a:r>
              <a:rPr lang="ru-RU" sz="1600" dirty="0" smtClean="0"/>
              <a:t>В основе взаимодействия с семьей лежит создание общей  установки на совместное решение поставленных задач, разработка общей стратегии сотрудничества, реализации единого согласованного подхода к ребенку с целью максимального развития его личностного потенциала, обеспечения целостного развития</a:t>
            </a:r>
            <a:r>
              <a:rPr lang="ru-RU" sz="1600" b="1" dirty="0" smtClean="0"/>
              <a:t>.</a:t>
            </a:r>
            <a:endParaRPr lang="ru-RU" sz="1600" dirty="0" smtClean="0"/>
          </a:p>
          <a:p>
            <a:pPr indent="355600" algn="just"/>
            <a:r>
              <a:rPr lang="ru-RU" sz="1600" dirty="0" smtClean="0"/>
              <a:t>Эффективность работы с родителями достигается за счет активного сотрудничества, осуществления индивидуального подхода к каждой семье, включения родителей в единый </a:t>
            </a:r>
            <a:r>
              <a:rPr lang="ru-RU" sz="1600" dirty="0" err="1" smtClean="0"/>
              <a:t>воспитательно</a:t>
            </a:r>
            <a:r>
              <a:rPr lang="ru-RU" sz="1600" dirty="0" smtClean="0"/>
              <a:t> – образовательный процесс. Анализ анкетирования родителей  воспитанников МБДОУ ЦРР  </a:t>
            </a:r>
            <a:r>
              <a:rPr lang="ru-RU" sz="1600" dirty="0" err="1" smtClean="0"/>
              <a:t>д</a:t>
            </a:r>
            <a:r>
              <a:rPr lang="ru-RU" sz="1600" dirty="0" smtClean="0"/>
              <a:t>/с «Кустук», показал высокую оценку удовлетворенности качеством предоставляемых услуг  ДОУ – 97% </a:t>
            </a:r>
          </a:p>
        </p:txBody>
      </p:sp>
    </p:spTree>
    <p:extLst>
      <p:ext uri="{BB962C8B-B14F-4D97-AF65-F5344CB8AC3E}">
        <p14:creationId xmlns="" xmlns:p14="http://schemas.microsoft.com/office/powerpoint/2010/main" val="1868804065"/>
      </p:ext>
    </p:extLst>
  </p:cSld>
  <p:clrMapOvr>
    <a:masterClrMapping/>
  </p:clrMapOvr>
  <mc:AlternateContent xmlns:mc="http://schemas.openxmlformats.org/markup-compatibility/2006">
    <mc:Choice xmlns=""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descr="Рисунок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468313" cy="6858000"/>
          </a:xfrm>
          <a:prstGeom prst="rect">
            <a:avLst/>
          </a:prstGeom>
          <a:noFill/>
          <a:ln w="9525">
            <a:solidFill>
              <a:srgbClr val="996633"/>
            </a:solidFill>
            <a:miter lim="800000"/>
            <a:headEnd/>
            <a:tailEnd/>
          </a:ln>
          <a:extLst>
            <a:ext uri="{909E8E84-426E-40DD-AFC4-6F175D3DCCD1}">
              <a14:hiddenFill xmlns="" xmlns:a14="http://schemas.microsoft.com/office/drawing/2010/main">
                <a:solidFill>
                  <a:srgbClr val="FFFFFF"/>
                </a:solidFill>
              </a14:hiddenFill>
            </a:ext>
          </a:extLst>
        </p:spPr>
      </p:pic>
      <p:pic>
        <p:nvPicPr>
          <p:cNvPr id="4099" name="Picture 4" descr="Рисунок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675688" y="0"/>
            <a:ext cx="468312" cy="6858000"/>
          </a:xfrm>
          <a:prstGeom prst="rect">
            <a:avLst/>
          </a:prstGeom>
          <a:noFill/>
          <a:ln w="9525">
            <a:solidFill>
              <a:srgbClr val="996633"/>
            </a:solidFill>
            <a:miter lim="800000"/>
            <a:headEnd/>
            <a:tailEnd/>
          </a:ln>
          <a:extLst>
            <a:ext uri="{909E8E84-426E-40DD-AFC4-6F175D3DCCD1}">
              <a14:hiddenFill xmlns="" xmlns:a14="http://schemas.microsoft.com/office/drawing/2010/main">
                <a:solidFill>
                  <a:srgbClr val="FFFFFF"/>
                </a:solidFill>
              </a14:hiddenFill>
            </a:ext>
          </a:extLst>
        </p:spPr>
      </p:pic>
      <p:sp>
        <p:nvSpPr>
          <p:cNvPr id="9220" name="Прямоугольник 1"/>
          <p:cNvSpPr>
            <a:spLocks noChangeArrowheads="1"/>
          </p:cNvSpPr>
          <p:nvPr/>
        </p:nvSpPr>
        <p:spPr bwMode="auto">
          <a:xfrm>
            <a:off x="899592" y="766763"/>
            <a:ext cx="7560840" cy="830997"/>
          </a:xfrm>
          <a:prstGeom prst="rect">
            <a:avLst/>
          </a:prstGeom>
          <a:noFill/>
          <a:ln>
            <a:noFill/>
          </a:ln>
          <a:extLst/>
        </p:spPr>
        <p:txBody>
          <a:bodyPr wrap="square">
            <a:spAutoFit/>
          </a:bodyPr>
          <a:lstStyle/>
          <a:p>
            <a:pPr algn="ctr">
              <a:defRPr/>
            </a:pPr>
            <a:r>
              <a:rPr lang="ru-RU" sz="2400" b="1" dirty="0" smtClean="0">
                <a:solidFill>
                  <a:srgbClr val="FF0000"/>
                </a:solidFill>
                <a:latin typeface="Times New Roman" pitchFamily="18" charset="0"/>
                <a:cs typeface="Times New Roman" pitchFamily="18" charset="0"/>
              </a:rPr>
              <a:t>Аннотация проекта</a:t>
            </a:r>
          </a:p>
          <a:p>
            <a:pPr algn="ctr">
              <a:defRPr/>
            </a:pPr>
            <a:endParaRPr lang="ru-RU" sz="2400" b="1" dirty="0">
              <a:solidFill>
                <a:srgbClr val="000099"/>
              </a:solidFill>
              <a:latin typeface="Times New Roman" pitchFamily="18" charset="0"/>
              <a:cs typeface="Times New Roman" pitchFamily="18" charset="0"/>
            </a:endParaRPr>
          </a:p>
        </p:txBody>
      </p:sp>
      <p:sp>
        <p:nvSpPr>
          <p:cNvPr id="8193" name="Rectangle 1"/>
          <p:cNvSpPr>
            <a:spLocks noChangeArrowheads="1"/>
          </p:cNvSpPr>
          <p:nvPr/>
        </p:nvSpPr>
        <p:spPr bwMode="auto">
          <a:xfrm rot="10800000" flipV="1">
            <a:off x="428596" y="2574003"/>
            <a:ext cx="8286808"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pitchFamily="34" charset="0"/>
                <a:cs typeface="Arial" pitchFamily="34" charset="0"/>
              </a:rPr>
              <a:t> </a:t>
            </a:r>
          </a:p>
        </p:txBody>
      </p:sp>
      <p:sp>
        <p:nvSpPr>
          <p:cNvPr id="51201" name="Rectangle 1"/>
          <p:cNvSpPr>
            <a:spLocks noChangeArrowheads="1"/>
          </p:cNvSpPr>
          <p:nvPr/>
        </p:nvSpPr>
        <p:spPr bwMode="auto">
          <a:xfrm>
            <a:off x="5357818" y="7858156"/>
            <a:ext cx="2786082" cy="24468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95300" algn="l"/>
              </a:tabLst>
            </a:pPr>
            <a:endPar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495300" algn="l"/>
              </a:tabLst>
            </a:pPr>
            <a:endParaRPr lang="ru-RU" sz="1400" b="1"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495300" algn="l"/>
              </a:tabLst>
            </a:pPr>
            <a:endPar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495300" algn="l"/>
              </a:tabLst>
            </a:pPr>
            <a:endParaRPr lang="ru-RU" sz="1400" b="1"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495300" algn="l"/>
              </a:tabLst>
            </a:pPr>
            <a:endPar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495300" algn="l"/>
              </a:tabLst>
            </a:pPr>
            <a:endParaRPr lang="ru-RU" sz="1400" b="1"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495300" algn="l"/>
              </a:tabLst>
            </a:pPr>
            <a:endPar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495300" algn="l"/>
              </a:tabLst>
            </a:pP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95300" algn="l"/>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95300" algn="l"/>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95300" algn="l"/>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Прямоугольник 6"/>
          <p:cNvSpPr/>
          <p:nvPr/>
        </p:nvSpPr>
        <p:spPr>
          <a:xfrm>
            <a:off x="571472" y="1285860"/>
            <a:ext cx="8001056" cy="1915909"/>
          </a:xfrm>
          <a:prstGeom prst="rect">
            <a:avLst/>
          </a:prstGeom>
        </p:spPr>
        <p:txBody>
          <a:bodyPr wrap="square">
            <a:spAutoFit/>
          </a:bodyPr>
          <a:lstStyle/>
          <a:p>
            <a:pPr lvl="0" algn="just" fontAlgn="base">
              <a:spcBef>
                <a:spcPct val="0"/>
              </a:spcBef>
              <a:spcAft>
                <a:spcPct val="0"/>
              </a:spcAft>
              <a:tabLst>
                <a:tab pos="495300" algn="l"/>
              </a:tabLst>
            </a:pPr>
            <a:r>
              <a:rPr lang="ru-RU" b="1" dirty="0" smtClean="0">
                <a:latin typeface="Arial" pitchFamily="34" charset="0"/>
                <a:ea typeface="Times New Roman" pitchFamily="18" charset="0"/>
                <a:cs typeface="Arial" pitchFamily="34" charset="0"/>
              </a:rPr>
              <a:t>Основания для разработки проекта:</a:t>
            </a:r>
            <a:r>
              <a:rPr lang="ru-RU" dirty="0" smtClean="0">
                <a:latin typeface="Arial" pitchFamily="34" charset="0"/>
                <a:ea typeface="Times New Roman" pitchFamily="18" charset="0"/>
                <a:cs typeface="Arial" pitchFamily="34" charset="0"/>
              </a:rPr>
              <a:t> желание изменить уже сложившуюся среду территории детского сада, создать индивидуальный и стильный облик дошкольного учреждения, соответствующий общим законам организации пространства под открытым небом, интересный детям и родителям, позволяющий более интересно организовать свободную деятельность детей на природе. </a:t>
            </a:r>
          </a:p>
          <a:p>
            <a:pPr lvl="0" algn="just" fontAlgn="base">
              <a:spcBef>
                <a:spcPct val="0"/>
              </a:spcBef>
              <a:spcAft>
                <a:spcPct val="0"/>
              </a:spcAft>
              <a:tabLst>
                <a:tab pos="495300" algn="l"/>
              </a:tabLst>
            </a:pPr>
            <a:endParaRPr lang="ru-RU" sz="1050" dirty="0" smtClean="0">
              <a:latin typeface="Arial" pitchFamily="34" charset="0"/>
              <a:cs typeface="Arial" pitchFamily="34" charset="0"/>
            </a:endParaRPr>
          </a:p>
        </p:txBody>
      </p:sp>
      <p:sp>
        <p:nvSpPr>
          <p:cNvPr id="8" name="Прямоугольник 7"/>
          <p:cNvSpPr/>
          <p:nvPr/>
        </p:nvSpPr>
        <p:spPr>
          <a:xfrm>
            <a:off x="785786" y="3143248"/>
            <a:ext cx="7715304" cy="1477328"/>
          </a:xfrm>
          <a:prstGeom prst="rect">
            <a:avLst/>
          </a:prstGeom>
        </p:spPr>
        <p:txBody>
          <a:bodyPr wrap="square">
            <a:spAutoFit/>
          </a:bodyPr>
          <a:lstStyle/>
          <a:p>
            <a:pPr lvl="0" fontAlgn="base">
              <a:spcBef>
                <a:spcPct val="0"/>
              </a:spcBef>
              <a:spcAft>
                <a:spcPct val="0"/>
              </a:spcAft>
              <a:tabLst>
                <a:tab pos="495300" algn="l"/>
              </a:tabLst>
            </a:pPr>
            <a:r>
              <a:rPr lang="ru-RU" b="1" dirty="0" smtClean="0">
                <a:latin typeface="Arial" pitchFamily="34" charset="0"/>
                <a:ea typeface="Times New Roman" pitchFamily="18" charset="0"/>
                <a:cs typeface="Arial" pitchFamily="34" charset="0"/>
              </a:rPr>
              <a:t>Цель:</a:t>
            </a:r>
            <a:r>
              <a:rPr lang="ru-RU" dirty="0" smtClean="0">
                <a:latin typeface="Arial" pitchFamily="34" charset="0"/>
                <a:ea typeface="Times New Roman" pitchFamily="18" charset="0"/>
                <a:cs typeface="Arial" pitchFamily="34" charset="0"/>
              </a:rPr>
              <a:t> создание эмоционально - благоприятных условий пребывания детей в дошкольном учреждении через благоустройство территории и организацию познавательной, творческой, оздоровительной деятельности детей во время пребывания на воздухе на участках детского сада в теплое время года. </a:t>
            </a:r>
            <a:endParaRPr lang="ru-RU" sz="1050" dirty="0" smtClean="0">
              <a:latin typeface="Arial" pitchFamily="34" charset="0"/>
              <a:cs typeface="Arial" pitchFamily="34" charset="0"/>
            </a:endParaRPr>
          </a:p>
        </p:txBody>
      </p:sp>
    </p:spTree>
    <p:extLst>
      <p:ext uri="{BB962C8B-B14F-4D97-AF65-F5344CB8AC3E}">
        <p14:creationId xmlns="" xmlns:p14="http://schemas.microsoft.com/office/powerpoint/2010/main" val="261498695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351</TotalTime>
  <Words>1905</Words>
  <Application>Microsoft Office PowerPoint</Application>
  <PresentationFormat>Экран (4:3)</PresentationFormat>
  <Paragraphs>221</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Общий вид площадки </vt:lpstr>
      <vt:lpstr> Анализ состояния участка детского сада        Первое знакомство гостей и просто прохожих начинается с внешнего вида здания, благоустройства двора. Благоустроить территорию детского сада особенно важно, так как его посещают маленькие дети.  Для личностного становления ребенка важно, что его окружает. Видя ежедневно ухоженные красивые, всегда цветущие клумбы, воспитанник не только получает положительные эмоции, но и учиться оберегать красоту, создавать её своими руками.  Для работы над проектом коллектив детского сада провел анализ исходного состояния участков и территории учреждения.        Оформление территории детского сада делится на несколько центров: эстетическая, физкультурно-спортивная, отдыха, детские игровые площадки, хозяйственная зона, цветник. Территория имеет ухоженный вид.   Эстетический центр:   На каждом прогулочном участке имеются цветочные клумбы, созданные из автомобильных покрышек.     Проблема: Для художественно-эстетического оформления территории сада необходимо продумать установку цветочниц у входа детского сада и более интересно оформить саму территорию у центральных и запасных входов для повышения интереса детей к посещению детского сада. </vt:lpstr>
      <vt:lpstr>                           Физкультурно-оздоровительный центр: важная часть территории детского сада. Она представлена спортивной площадкой. На прогулочных участках имеются снаряды для лазанья и подлезания, разнообразные турникеты. На участке старшей группы имеются пеньки для ходьбы и упражнений для равновесия.           Проблема: Для удовлетворения потребности детей в движении необходимо дополнить спортивную площадку со специальным покрытием, а участки элементами для игры в футбол, баскетбол, метании мяча в цель.     </vt:lpstr>
      <vt:lpstr> </vt:lpstr>
      <vt:lpstr> </vt:lpstr>
      <vt:lpstr> </vt:lpstr>
      <vt:lpstr> </vt:lpstr>
      <vt:lpstr> Этапы реализации проекта </vt:lpstr>
      <vt:lpstr> </vt:lpstr>
      <vt:lpstr>Основные выводы</vt:lpstr>
      <vt:lpstr>Слайд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Дима</dc:creator>
  <cp:lastModifiedBy>Mister</cp:lastModifiedBy>
  <cp:revision>52</cp:revision>
  <dcterms:created xsi:type="dcterms:W3CDTF">2014-08-12T20:52:18Z</dcterms:created>
  <dcterms:modified xsi:type="dcterms:W3CDTF">2016-10-30T14:21:11Z</dcterms:modified>
</cp:coreProperties>
</file>